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notesMasterIdLst>
    <p:notesMasterId r:id="rId21"/>
  </p:notesMasterIdLst>
  <p:sldIdLst>
    <p:sldId id="256" r:id="rId2"/>
    <p:sldId id="257" r:id="rId3"/>
    <p:sldId id="259" r:id="rId4"/>
    <p:sldId id="262" r:id="rId5"/>
    <p:sldId id="260" r:id="rId6"/>
    <p:sldId id="258" r:id="rId7"/>
    <p:sldId id="263" r:id="rId8"/>
    <p:sldId id="264" r:id="rId9"/>
    <p:sldId id="265" r:id="rId10"/>
    <p:sldId id="266" r:id="rId11"/>
    <p:sldId id="270" r:id="rId12"/>
    <p:sldId id="268" r:id="rId13"/>
    <p:sldId id="271" r:id="rId14"/>
    <p:sldId id="272" r:id="rId15"/>
    <p:sldId id="273" r:id="rId16"/>
    <p:sldId id="274" r:id="rId17"/>
    <p:sldId id="276" r:id="rId18"/>
    <p:sldId id="275"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53"/>
    <p:restoredTop sz="57891"/>
  </p:normalViewPr>
  <p:slideViewPr>
    <p:cSldViewPr snapToGrid="0">
      <p:cViewPr>
        <p:scale>
          <a:sx n="73" d="100"/>
          <a:sy n="73" d="100"/>
        </p:scale>
        <p:origin x="592" y="144"/>
      </p:cViewPr>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8E3C0E-2E35-46F3-BE1B-1A875E9F89B4}"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17EBFF9B-3D9F-472F-B71C-9804B3E46AA9}">
      <dgm:prSet custT="1"/>
      <dgm:spPr/>
      <dgm:t>
        <a:bodyPr/>
        <a:lstStyle/>
        <a:p>
          <a:r>
            <a:rPr lang="en-US" sz="2400" dirty="0"/>
            <a:t>The Fear of the Unknown</a:t>
          </a:r>
        </a:p>
      </dgm:t>
    </dgm:pt>
    <dgm:pt modelId="{453463A2-4AB2-46B6-B618-55ED5E7AFDCD}" type="parTrans" cxnId="{EE8EEAD7-4F95-4470-801A-2485CE094286}">
      <dgm:prSet/>
      <dgm:spPr/>
      <dgm:t>
        <a:bodyPr/>
        <a:lstStyle/>
        <a:p>
          <a:endParaRPr lang="en-US"/>
        </a:p>
      </dgm:t>
    </dgm:pt>
    <dgm:pt modelId="{92821D60-8ADB-481B-A9BE-D8D4644232D7}" type="sibTrans" cxnId="{EE8EEAD7-4F95-4470-801A-2485CE094286}">
      <dgm:prSet/>
      <dgm:spPr/>
      <dgm:t>
        <a:bodyPr/>
        <a:lstStyle/>
        <a:p>
          <a:endParaRPr lang="en-US"/>
        </a:p>
      </dgm:t>
    </dgm:pt>
    <dgm:pt modelId="{41FE4146-4F22-418A-8704-596C9DEB146F}">
      <dgm:prSet/>
      <dgm:spPr/>
      <dgm:t>
        <a:bodyPr/>
        <a:lstStyle/>
        <a:p>
          <a:pPr>
            <a:buNone/>
          </a:pPr>
          <a:r>
            <a:rPr lang="en-US" dirty="0"/>
            <a:t>Nearly 75% of drivers are apprehensive about autonomous driving technology.</a:t>
          </a:r>
        </a:p>
      </dgm:t>
    </dgm:pt>
    <dgm:pt modelId="{E2E33B39-C2F7-45E7-8C22-7600CE9F8BCE}" type="parTrans" cxnId="{BEEEB7CB-3C43-4D10-9311-1A9188D5658C}">
      <dgm:prSet/>
      <dgm:spPr/>
      <dgm:t>
        <a:bodyPr/>
        <a:lstStyle/>
        <a:p>
          <a:endParaRPr lang="en-US"/>
        </a:p>
      </dgm:t>
    </dgm:pt>
    <dgm:pt modelId="{18E41F40-9F04-4FCE-9592-2FD6A359A35E}" type="sibTrans" cxnId="{BEEEB7CB-3C43-4D10-9311-1A9188D5658C}">
      <dgm:prSet/>
      <dgm:spPr/>
      <dgm:t>
        <a:bodyPr/>
        <a:lstStyle/>
        <a:p>
          <a:endParaRPr lang="en-US"/>
        </a:p>
      </dgm:t>
    </dgm:pt>
    <dgm:pt modelId="{6CB47765-4B80-4CCD-933D-82449CB3590B}">
      <dgm:prSet custT="1"/>
      <dgm:spPr/>
      <dgm:t>
        <a:bodyPr/>
        <a:lstStyle/>
        <a:p>
          <a:r>
            <a:rPr lang="en-US" sz="2400" dirty="0"/>
            <a:t>The Cost of Distraction</a:t>
          </a:r>
        </a:p>
      </dgm:t>
    </dgm:pt>
    <dgm:pt modelId="{AF3E7D5B-6D2E-405B-ACB7-AD758E9964CA}" type="parTrans" cxnId="{DC82060C-2411-46A9-980F-6B9763FD897E}">
      <dgm:prSet/>
      <dgm:spPr/>
      <dgm:t>
        <a:bodyPr/>
        <a:lstStyle/>
        <a:p>
          <a:endParaRPr lang="en-US"/>
        </a:p>
      </dgm:t>
    </dgm:pt>
    <dgm:pt modelId="{6823856B-EDA4-4428-95D0-0D05C8DA184C}" type="sibTrans" cxnId="{DC82060C-2411-46A9-980F-6B9763FD897E}">
      <dgm:prSet/>
      <dgm:spPr/>
      <dgm:t>
        <a:bodyPr/>
        <a:lstStyle/>
        <a:p>
          <a:endParaRPr lang="en-US"/>
        </a:p>
      </dgm:t>
    </dgm:pt>
    <dgm:pt modelId="{4FAB3631-EE1F-4553-BF21-37AE3514C431}">
      <dgm:prSet/>
      <dgm:spPr/>
      <dgm:t>
        <a:bodyPr/>
        <a:lstStyle/>
        <a:p>
          <a:pPr>
            <a:buNone/>
          </a:pPr>
          <a:r>
            <a:rPr lang="en-US" dirty="0"/>
            <a:t>Distracted driving results in over 270,000 injuries and 3,000 deaths in the U.S. annually.</a:t>
          </a:r>
        </a:p>
      </dgm:t>
    </dgm:pt>
    <dgm:pt modelId="{BF188E6D-B749-4655-BBA1-F215C896B2EC}" type="parTrans" cxnId="{EF31266B-3E33-4924-B701-B5AB1EFB8FBE}">
      <dgm:prSet/>
      <dgm:spPr/>
      <dgm:t>
        <a:bodyPr/>
        <a:lstStyle/>
        <a:p>
          <a:endParaRPr lang="en-US"/>
        </a:p>
      </dgm:t>
    </dgm:pt>
    <dgm:pt modelId="{A4A5CEC8-9C3E-412B-A022-348BB6143BAE}" type="sibTrans" cxnId="{EF31266B-3E33-4924-B701-B5AB1EFB8FBE}">
      <dgm:prSet/>
      <dgm:spPr/>
      <dgm:t>
        <a:bodyPr/>
        <a:lstStyle/>
        <a:p>
          <a:endParaRPr lang="en-US"/>
        </a:p>
      </dgm:t>
    </dgm:pt>
    <dgm:pt modelId="{B06715F9-7DC9-4623-AF84-8C12DA97FB5A}">
      <dgm:prSet custT="1"/>
      <dgm:spPr/>
      <dgm:t>
        <a:bodyPr/>
        <a:lstStyle/>
        <a:p>
          <a:r>
            <a:rPr lang="en-US" sz="2400" dirty="0"/>
            <a:t>The Trust Barrier</a:t>
          </a:r>
        </a:p>
      </dgm:t>
    </dgm:pt>
    <dgm:pt modelId="{8716F77F-D40F-4D2D-8736-B40395D13E6E}" type="parTrans" cxnId="{6AB1E136-3D45-4981-A046-6C787BECA847}">
      <dgm:prSet/>
      <dgm:spPr/>
      <dgm:t>
        <a:bodyPr/>
        <a:lstStyle/>
        <a:p>
          <a:endParaRPr lang="en-US"/>
        </a:p>
      </dgm:t>
    </dgm:pt>
    <dgm:pt modelId="{BE07952D-61C0-4EB5-B920-3BD1B3B269E5}" type="sibTrans" cxnId="{6AB1E136-3D45-4981-A046-6C787BECA847}">
      <dgm:prSet/>
      <dgm:spPr/>
      <dgm:t>
        <a:bodyPr/>
        <a:lstStyle/>
        <a:p>
          <a:endParaRPr lang="en-US"/>
        </a:p>
      </dgm:t>
    </dgm:pt>
    <dgm:pt modelId="{C6623B7F-374B-4DF8-9973-C0525236AB55}">
      <dgm:prSet/>
      <dgm:spPr/>
      <dgm:t>
        <a:bodyPr/>
        <a:lstStyle/>
        <a:p>
          <a:pPr algn="l">
            <a:buNone/>
          </a:pPr>
          <a:r>
            <a:rPr lang="en-US" dirty="0"/>
            <a:t>Despite advancements, the market remains hesitant about fully embracing next-gen driving technologies.</a:t>
          </a:r>
        </a:p>
      </dgm:t>
    </dgm:pt>
    <dgm:pt modelId="{A3AC6138-4D2F-44C6-9333-CAC33A63ACCA}" type="parTrans" cxnId="{54F1DE8C-4B36-441C-9CB7-1D736774CE04}">
      <dgm:prSet/>
      <dgm:spPr/>
      <dgm:t>
        <a:bodyPr/>
        <a:lstStyle/>
        <a:p>
          <a:endParaRPr lang="en-US"/>
        </a:p>
      </dgm:t>
    </dgm:pt>
    <dgm:pt modelId="{CE77C033-F599-40C0-92F5-6F75547D8513}" type="sibTrans" cxnId="{54F1DE8C-4B36-441C-9CB7-1D736774CE04}">
      <dgm:prSet/>
      <dgm:spPr/>
      <dgm:t>
        <a:bodyPr/>
        <a:lstStyle/>
        <a:p>
          <a:endParaRPr lang="en-US"/>
        </a:p>
      </dgm:t>
    </dgm:pt>
    <dgm:pt modelId="{164CF3CE-D7AB-1043-8060-7AC80173CAB4}" type="pres">
      <dgm:prSet presAssocID="{538E3C0E-2E35-46F3-BE1B-1A875E9F89B4}" presName="linear" presStyleCnt="0">
        <dgm:presLayoutVars>
          <dgm:dir/>
          <dgm:animLvl val="lvl"/>
          <dgm:resizeHandles val="exact"/>
        </dgm:presLayoutVars>
      </dgm:prSet>
      <dgm:spPr/>
    </dgm:pt>
    <dgm:pt modelId="{D81F62AD-BB5D-D045-B2DE-E5498BDF17AD}" type="pres">
      <dgm:prSet presAssocID="{17EBFF9B-3D9F-472F-B71C-9804B3E46AA9}" presName="parentLin" presStyleCnt="0"/>
      <dgm:spPr/>
    </dgm:pt>
    <dgm:pt modelId="{EBA014C3-2C78-2E4B-96C2-ABE8625AB59D}" type="pres">
      <dgm:prSet presAssocID="{17EBFF9B-3D9F-472F-B71C-9804B3E46AA9}" presName="parentLeftMargin" presStyleLbl="node1" presStyleIdx="0" presStyleCnt="3"/>
      <dgm:spPr/>
    </dgm:pt>
    <dgm:pt modelId="{D53224C6-C10A-2F4B-998C-3EE3E18638FE}" type="pres">
      <dgm:prSet presAssocID="{17EBFF9B-3D9F-472F-B71C-9804B3E46AA9}" presName="parentText" presStyleLbl="node1" presStyleIdx="0" presStyleCnt="3">
        <dgm:presLayoutVars>
          <dgm:chMax val="0"/>
          <dgm:bulletEnabled val="1"/>
        </dgm:presLayoutVars>
      </dgm:prSet>
      <dgm:spPr/>
    </dgm:pt>
    <dgm:pt modelId="{36635163-8435-E34F-B3F6-B34FFD81B0F2}" type="pres">
      <dgm:prSet presAssocID="{17EBFF9B-3D9F-472F-B71C-9804B3E46AA9}" presName="negativeSpace" presStyleCnt="0"/>
      <dgm:spPr/>
    </dgm:pt>
    <dgm:pt modelId="{A42C53A1-3894-1546-B129-B2428B0C33A1}" type="pres">
      <dgm:prSet presAssocID="{17EBFF9B-3D9F-472F-B71C-9804B3E46AA9}" presName="childText" presStyleLbl="conFgAcc1" presStyleIdx="0" presStyleCnt="3">
        <dgm:presLayoutVars>
          <dgm:bulletEnabled val="1"/>
        </dgm:presLayoutVars>
      </dgm:prSet>
      <dgm:spPr/>
    </dgm:pt>
    <dgm:pt modelId="{3C4EFF0A-173D-6942-A2FC-6021023657CE}" type="pres">
      <dgm:prSet presAssocID="{92821D60-8ADB-481B-A9BE-D8D4644232D7}" presName="spaceBetweenRectangles" presStyleCnt="0"/>
      <dgm:spPr/>
    </dgm:pt>
    <dgm:pt modelId="{5B4E8EC9-78B6-524A-9FCD-EF9D472A376C}" type="pres">
      <dgm:prSet presAssocID="{6CB47765-4B80-4CCD-933D-82449CB3590B}" presName="parentLin" presStyleCnt="0"/>
      <dgm:spPr/>
    </dgm:pt>
    <dgm:pt modelId="{5196EBCA-E3DC-F345-9C11-4213E6F56960}" type="pres">
      <dgm:prSet presAssocID="{6CB47765-4B80-4CCD-933D-82449CB3590B}" presName="parentLeftMargin" presStyleLbl="node1" presStyleIdx="0" presStyleCnt="3"/>
      <dgm:spPr/>
    </dgm:pt>
    <dgm:pt modelId="{09CE8535-307A-C347-BEFA-185D212918B8}" type="pres">
      <dgm:prSet presAssocID="{6CB47765-4B80-4CCD-933D-82449CB3590B}" presName="parentText" presStyleLbl="node1" presStyleIdx="1" presStyleCnt="3">
        <dgm:presLayoutVars>
          <dgm:chMax val="0"/>
          <dgm:bulletEnabled val="1"/>
        </dgm:presLayoutVars>
      </dgm:prSet>
      <dgm:spPr/>
    </dgm:pt>
    <dgm:pt modelId="{EA72408B-9D4D-8F44-BD94-73D779AA2DCF}" type="pres">
      <dgm:prSet presAssocID="{6CB47765-4B80-4CCD-933D-82449CB3590B}" presName="negativeSpace" presStyleCnt="0"/>
      <dgm:spPr/>
    </dgm:pt>
    <dgm:pt modelId="{86A33892-38F2-DE40-9882-71364957C1C0}" type="pres">
      <dgm:prSet presAssocID="{6CB47765-4B80-4CCD-933D-82449CB3590B}" presName="childText" presStyleLbl="conFgAcc1" presStyleIdx="1" presStyleCnt="3">
        <dgm:presLayoutVars>
          <dgm:bulletEnabled val="1"/>
        </dgm:presLayoutVars>
      </dgm:prSet>
      <dgm:spPr/>
    </dgm:pt>
    <dgm:pt modelId="{F2919B26-6266-8A4A-8693-F96419A750F0}" type="pres">
      <dgm:prSet presAssocID="{6823856B-EDA4-4428-95D0-0D05C8DA184C}" presName="spaceBetweenRectangles" presStyleCnt="0"/>
      <dgm:spPr/>
    </dgm:pt>
    <dgm:pt modelId="{35194A9C-0A5E-AB47-9ABD-8DED74FDF0B1}" type="pres">
      <dgm:prSet presAssocID="{B06715F9-7DC9-4623-AF84-8C12DA97FB5A}" presName="parentLin" presStyleCnt="0"/>
      <dgm:spPr/>
    </dgm:pt>
    <dgm:pt modelId="{78ABFDCC-3EB8-014F-BB7C-CB21B02503B4}" type="pres">
      <dgm:prSet presAssocID="{B06715F9-7DC9-4623-AF84-8C12DA97FB5A}" presName="parentLeftMargin" presStyleLbl="node1" presStyleIdx="1" presStyleCnt="3"/>
      <dgm:spPr/>
    </dgm:pt>
    <dgm:pt modelId="{0880A33B-6AF1-7D4A-93D3-268B04DADAE0}" type="pres">
      <dgm:prSet presAssocID="{B06715F9-7DC9-4623-AF84-8C12DA97FB5A}" presName="parentText" presStyleLbl="node1" presStyleIdx="2" presStyleCnt="3">
        <dgm:presLayoutVars>
          <dgm:chMax val="0"/>
          <dgm:bulletEnabled val="1"/>
        </dgm:presLayoutVars>
      </dgm:prSet>
      <dgm:spPr/>
    </dgm:pt>
    <dgm:pt modelId="{0EBC8459-2794-964C-88A0-8AF90F5C637F}" type="pres">
      <dgm:prSet presAssocID="{B06715F9-7DC9-4623-AF84-8C12DA97FB5A}" presName="negativeSpace" presStyleCnt="0"/>
      <dgm:spPr/>
    </dgm:pt>
    <dgm:pt modelId="{F4F30D99-3575-3F41-8287-E8E126327418}" type="pres">
      <dgm:prSet presAssocID="{B06715F9-7DC9-4623-AF84-8C12DA97FB5A}" presName="childText" presStyleLbl="conFgAcc1" presStyleIdx="2" presStyleCnt="3">
        <dgm:presLayoutVars>
          <dgm:bulletEnabled val="1"/>
        </dgm:presLayoutVars>
      </dgm:prSet>
      <dgm:spPr/>
    </dgm:pt>
  </dgm:ptLst>
  <dgm:cxnLst>
    <dgm:cxn modelId="{7AFDE804-0577-5A40-A638-31486A5643A5}" type="presOf" srcId="{41FE4146-4F22-418A-8704-596C9DEB146F}" destId="{A42C53A1-3894-1546-B129-B2428B0C33A1}" srcOrd="0" destOrd="0" presId="urn:microsoft.com/office/officeart/2005/8/layout/list1"/>
    <dgm:cxn modelId="{DC82060C-2411-46A9-980F-6B9763FD897E}" srcId="{538E3C0E-2E35-46F3-BE1B-1A875E9F89B4}" destId="{6CB47765-4B80-4CCD-933D-82449CB3590B}" srcOrd="1" destOrd="0" parTransId="{AF3E7D5B-6D2E-405B-ACB7-AD758E9964CA}" sibTransId="{6823856B-EDA4-4428-95D0-0D05C8DA184C}"/>
    <dgm:cxn modelId="{6AB1E136-3D45-4981-A046-6C787BECA847}" srcId="{538E3C0E-2E35-46F3-BE1B-1A875E9F89B4}" destId="{B06715F9-7DC9-4623-AF84-8C12DA97FB5A}" srcOrd="2" destOrd="0" parTransId="{8716F77F-D40F-4D2D-8736-B40395D13E6E}" sibTransId="{BE07952D-61C0-4EB5-B920-3BD1B3B269E5}"/>
    <dgm:cxn modelId="{AE99CF63-5E48-7E43-95AD-9FF1D3B49374}" type="presOf" srcId="{C6623B7F-374B-4DF8-9973-C0525236AB55}" destId="{F4F30D99-3575-3F41-8287-E8E126327418}" srcOrd="0" destOrd="0" presId="urn:microsoft.com/office/officeart/2005/8/layout/list1"/>
    <dgm:cxn modelId="{EF31266B-3E33-4924-B701-B5AB1EFB8FBE}" srcId="{6CB47765-4B80-4CCD-933D-82449CB3590B}" destId="{4FAB3631-EE1F-4553-BF21-37AE3514C431}" srcOrd="0" destOrd="0" parTransId="{BF188E6D-B749-4655-BBA1-F215C896B2EC}" sibTransId="{A4A5CEC8-9C3E-412B-A022-348BB6143BAE}"/>
    <dgm:cxn modelId="{F650007A-2A60-1549-9CDB-D675AA0013D0}" type="presOf" srcId="{17EBFF9B-3D9F-472F-B71C-9804B3E46AA9}" destId="{D53224C6-C10A-2F4B-998C-3EE3E18638FE}" srcOrd="1" destOrd="0" presId="urn:microsoft.com/office/officeart/2005/8/layout/list1"/>
    <dgm:cxn modelId="{FC984A89-D337-5D42-BFCC-A199FCF1554C}" type="presOf" srcId="{17EBFF9B-3D9F-472F-B71C-9804B3E46AA9}" destId="{EBA014C3-2C78-2E4B-96C2-ABE8625AB59D}" srcOrd="0" destOrd="0" presId="urn:microsoft.com/office/officeart/2005/8/layout/list1"/>
    <dgm:cxn modelId="{54F1DE8C-4B36-441C-9CB7-1D736774CE04}" srcId="{B06715F9-7DC9-4623-AF84-8C12DA97FB5A}" destId="{C6623B7F-374B-4DF8-9973-C0525236AB55}" srcOrd="0" destOrd="0" parTransId="{A3AC6138-4D2F-44C6-9333-CAC33A63ACCA}" sibTransId="{CE77C033-F599-40C0-92F5-6F75547D8513}"/>
    <dgm:cxn modelId="{882D30A6-7BB5-5A47-B32E-BF9AF016EA52}" type="presOf" srcId="{B06715F9-7DC9-4623-AF84-8C12DA97FB5A}" destId="{78ABFDCC-3EB8-014F-BB7C-CB21B02503B4}" srcOrd="0" destOrd="0" presId="urn:microsoft.com/office/officeart/2005/8/layout/list1"/>
    <dgm:cxn modelId="{32724AAA-6377-F549-B46E-789C0DB7E4AE}" type="presOf" srcId="{B06715F9-7DC9-4623-AF84-8C12DA97FB5A}" destId="{0880A33B-6AF1-7D4A-93D3-268B04DADAE0}" srcOrd="1" destOrd="0" presId="urn:microsoft.com/office/officeart/2005/8/layout/list1"/>
    <dgm:cxn modelId="{33B6F4B9-1A2A-574C-A0D8-9C42586EA6BE}" type="presOf" srcId="{538E3C0E-2E35-46F3-BE1B-1A875E9F89B4}" destId="{164CF3CE-D7AB-1043-8060-7AC80173CAB4}" srcOrd="0" destOrd="0" presId="urn:microsoft.com/office/officeart/2005/8/layout/list1"/>
    <dgm:cxn modelId="{8DF16EC2-BC54-1F4B-98F9-7EAD2E9B084E}" type="presOf" srcId="{6CB47765-4B80-4CCD-933D-82449CB3590B}" destId="{09CE8535-307A-C347-BEFA-185D212918B8}" srcOrd="1" destOrd="0" presId="urn:microsoft.com/office/officeart/2005/8/layout/list1"/>
    <dgm:cxn modelId="{BEEEB7CB-3C43-4D10-9311-1A9188D5658C}" srcId="{17EBFF9B-3D9F-472F-B71C-9804B3E46AA9}" destId="{41FE4146-4F22-418A-8704-596C9DEB146F}" srcOrd="0" destOrd="0" parTransId="{E2E33B39-C2F7-45E7-8C22-7600CE9F8BCE}" sibTransId="{18E41F40-9F04-4FCE-9592-2FD6A359A35E}"/>
    <dgm:cxn modelId="{F5DAA4D4-56F6-964B-A256-7DFCB1EAD148}" type="presOf" srcId="{4FAB3631-EE1F-4553-BF21-37AE3514C431}" destId="{86A33892-38F2-DE40-9882-71364957C1C0}" srcOrd="0" destOrd="0" presId="urn:microsoft.com/office/officeart/2005/8/layout/list1"/>
    <dgm:cxn modelId="{EE8EEAD7-4F95-4470-801A-2485CE094286}" srcId="{538E3C0E-2E35-46F3-BE1B-1A875E9F89B4}" destId="{17EBFF9B-3D9F-472F-B71C-9804B3E46AA9}" srcOrd="0" destOrd="0" parTransId="{453463A2-4AB2-46B6-B618-55ED5E7AFDCD}" sibTransId="{92821D60-8ADB-481B-A9BE-D8D4644232D7}"/>
    <dgm:cxn modelId="{02DF40EF-C566-AE4E-8123-316A8481FCF6}" type="presOf" srcId="{6CB47765-4B80-4CCD-933D-82449CB3590B}" destId="{5196EBCA-E3DC-F345-9C11-4213E6F56960}" srcOrd="0" destOrd="0" presId="urn:microsoft.com/office/officeart/2005/8/layout/list1"/>
    <dgm:cxn modelId="{F7F8C6CD-08E3-6341-864E-85050312A81F}" type="presParOf" srcId="{164CF3CE-D7AB-1043-8060-7AC80173CAB4}" destId="{D81F62AD-BB5D-D045-B2DE-E5498BDF17AD}" srcOrd="0" destOrd="0" presId="urn:microsoft.com/office/officeart/2005/8/layout/list1"/>
    <dgm:cxn modelId="{7F1035D8-C4EC-6246-A8C7-366E7EBDC366}" type="presParOf" srcId="{D81F62AD-BB5D-D045-B2DE-E5498BDF17AD}" destId="{EBA014C3-2C78-2E4B-96C2-ABE8625AB59D}" srcOrd="0" destOrd="0" presId="urn:microsoft.com/office/officeart/2005/8/layout/list1"/>
    <dgm:cxn modelId="{423F94BD-8FC0-4048-9943-9818562B6238}" type="presParOf" srcId="{D81F62AD-BB5D-D045-B2DE-E5498BDF17AD}" destId="{D53224C6-C10A-2F4B-998C-3EE3E18638FE}" srcOrd="1" destOrd="0" presId="urn:microsoft.com/office/officeart/2005/8/layout/list1"/>
    <dgm:cxn modelId="{ED2330F0-543E-8F4D-BA52-D242CDEC330C}" type="presParOf" srcId="{164CF3CE-D7AB-1043-8060-7AC80173CAB4}" destId="{36635163-8435-E34F-B3F6-B34FFD81B0F2}" srcOrd="1" destOrd="0" presId="urn:microsoft.com/office/officeart/2005/8/layout/list1"/>
    <dgm:cxn modelId="{CA66841B-C538-114C-A8DA-336ED430E997}" type="presParOf" srcId="{164CF3CE-D7AB-1043-8060-7AC80173CAB4}" destId="{A42C53A1-3894-1546-B129-B2428B0C33A1}" srcOrd="2" destOrd="0" presId="urn:microsoft.com/office/officeart/2005/8/layout/list1"/>
    <dgm:cxn modelId="{C427E91C-547F-2746-9D41-3BC037406B8F}" type="presParOf" srcId="{164CF3CE-D7AB-1043-8060-7AC80173CAB4}" destId="{3C4EFF0A-173D-6942-A2FC-6021023657CE}" srcOrd="3" destOrd="0" presId="urn:microsoft.com/office/officeart/2005/8/layout/list1"/>
    <dgm:cxn modelId="{19C3BD55-C132-E044-843F-CD17B36B6146}" type="presParOf" srcId="{164CF3CE-D7AB-1043-8060-7AC80173CAB4}" destId="{5B4E8EC9-78B6-524A-9FCD-EF9D472A376C}" srcOrd="4" destOrd="0" presId="urn:microsoft.com/office/officeart/2005/8/layout/list1"/>
    <dgm:cxn modelId="{E2DFB1AA-E25C-2C4B-BA72-146C27A33C71}" type="presParOf" srcId="{5B4E8EC9-78B6-524A-9FCD-EF9D472A376C}" destId="{5196EBCA-E3DC-F345-9C11-4213E6F56960}" srcOrd="0" destOrd="0" presId="urn:microsoft.com/office/officeart/2005/8/layout/list1"/>
    <dgm:cxn modelId="{D56C8E78-A63D-6546-A7C6-A477C9946B70}" type="presParOf" srcId="{5B4E8EC9-78B6-524A-9FCD-EF9D472A376C}" destId="{09CE8535-307A-C347-BEFA-185D212918B8}" srcOrd="1" destOrd="0" presId="urn:microsoft.com/office/officeart/2005/8/layout/list1"/>
    <dgm:cxn modelId="{33CED229-E229-C245-BAAD-D2BFAD2F7F84}" type="presParOf" srcId="{164CF3CE-D7AB-1043-8060-7AC80173CAB4}" destId="{EA72408B-9D4D-8F44-BD94-73D779AA2DCF}" srcOrd="5" destOrd="0" presId="urn:microsoft.com/office/officeart/2005/8/layout/list1"/>
    <dgm:cxn modelId="{C73C81DA-6A0C-2B44-BC8B-91CCA75AD82C}" type="presParOf" srcId="{164CF3CE-D7AB-1043-8060-7AC80173CAB4}" destId="{86A33892-38F2-DE40-9882-71364957C1C0}" srcOrd="6" destOrd="0" presId="urn:microsoft.com/office/officeart/2005/8/layout/list1"/>
    <dgm:cxn modelId="{DEDBFB82-0D5F-9841-9DC8-9E29B434EA9A}" type="presParOf" srcId="{164CF3CE-D7AB-1043-8060-7AC80173CAB4}" destId="{F2919B26-6266-8A4A-8693-F96419A750F0}" srcOrd="7" destOrd="0" presId="urn:microsoft.com/office/officeart/2005/8/layout/list1"/>
    <dgm:cxn modelId="{6D26771F-28DE-3C43-8CEE-2D3CDD3D713D}" type="presParOf" srcId="{164CF3CE-D7AB-1043-8060-7AC80173CAB4}" destId="{35194A9C-0A5E-AB47-9ABD-8DED74FDF0B1}" srcOrd="8" destOrd="0" presId="urn:microsoft.com/office/officeart/2005/8/layout/list1"/>
    <dgm:cxn modelId="{2A7686CD-35BF-1940-8F1C-D5813FABF383}" type="presParOf" srcId="{35194A9C-0A5E-AB47-9ABD-8DED74FDF0B1}" destId="{78ABFDCC-3EB8-014F-BB7C-CB21B02503B4}" srcOrd="0" destOrd="0" presId="urn:microsoft.com/office/officeart/2005/8/layout/list1"/>
    <dgm:cxn modelId="{47C2FAC4-6306-6940-847C-1770309DEA91}" type="presParOf" srcId="{35194A9C-0A5E-AB47-9ABD-8DED74FDF0B1}" destId="{0880A33B-6AF1-7D4A-93D3-268B04DADAE0}" srcOrd="1" destOrd="0" presId="urn:microsoft.com/office/officeart/2005/8/layout/list1"/>
    <dgm:cxn modelId="{B0AA7908-BD90-2F42-90D3-ABF05FEB7779}" type="presParOf" srcId="{164CF3CE-D7AB-1043-8060-7AC80173CAB4}" destId="{0EBC8459-2794-964C-88A0-8AF90F5C637F}" srcOrd="9" destOrd="0" presId="urn:microsoft.com/office/officeart/2005/8/layout/list1"/>
    <dgm:cxn modelId="{FEF7C1E1-0A50-B745-8CD8-EA1B1B1BF222}" type="presParOf" srcId="{164CF3CE-D7AB-1043-8060-7AC80173CAB4}" destId="{F4F30D99-3575-3F41-8287-E8E12632741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A0C37B-88BE-4D5C-80A7-ECB0188939D8}"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3C23FCFF-057B-401F-A0B4-7A05D7367BC6}">
      <dgm:prSet/>
      <dgm:spPr/>
      <dgm:t>
        <a:bodyPr/>
        <a:lstStyle/>
        <a:p>
          <a:r>
            <a:rPr lang="en-US"/>
            <a:t>Boundless Perspective</a:t>
          </a:r>
        </a:p>
      </dgm:t>
    </dgm:pt>
    <dgm:pt modelId="{DF99D0E6-AB3D-4812-A87B-01B3EAA5833E}" type="parTrans" cxnId="{40AFF15F-86A5-4AA0-BC6F-861BD291A961}">
      <dgm:prSet/>
      <dgm:spPr/>
      <dgm:t>
        <a:bodyPr/>
        <a:lstStyle/>
        <a:p>
          <a:endParaRPr lang="en-US"/>
        </a:p>
      </dgm:t>
    </dgm:pt>
    <dgm:pt modelId="{42FF827F-77FE-4D0D-8B16-1B2D74FAD24C}" type="sibTrans" cxnId="{40AFF15F-86A5-4AA0-BC6F-861BD291A961}">
      <dgm:prSet/>
      <dgm:spPr/>
      <dgm:t>
        <a:bodyPr/>
        <a:lstStyle/>
        <a:p>
          <a:endParaRPr lang="en-US"/>
        </a:p>
      </dgm:t>
    </dgm:pt>
    <dgm:pt modelId="{6C2873AB-96A5-4E57-A3A3-F950E7C5ED85}">
      <dgm:prSet custT="1"/>
      <dgm:spPr/>
      <dgm:t>
        <a:bodyPr/>
        <a:lstStyle/>
        <a:p>
          <a:r>
            <a:rPr lang="en-US" sz="2000" dirty="0"/>
            <a:t>Wide Field of View: Capturing the entirety of the driving environment for a comprehensive visual experience.</a:t>
          </a:r>
        </a:p>
      </dgm:t>
    </dgm:pt>
    <dgm:pt modelId="{A0B8F664-9660-4A74-900F-704D46E3BBBD}" type="parTrans" cxnId="{D54A901B-5084-4D8D-A473-FF790D7908D3}">
      <dgm:prSet/>
      <dgm:spPr/>
      <dgm:t>
        <a:bodyPr/>
        <a:lstStyle/>
        <a:p>
          <a:endParaRPr lang="en-US"/>
        </a:p>
      </dgm:t>
    </dgm:pt>
    <dgm:pt modelId="{D448C031-90BA-43A0-B062-8AC2D6B932B3}" type="sibTrans" cxnId="{D54A901B-5084-4D8D-A473-FF790D7908D3}">
      <dgm:prSet/>
      <dgm:spPr/>
      <dgm:t>
        <a:bodyPr/>
        <a:lstStyle/>
        <a:p>
          <a:endParaRPr lang="en-US"/>
        </a:p>
      </dgm:t>
    </dgm:pt>
    <dgm:pt modelId="{4D5D7E17-F790-4B3E-B962-EEE7A4560737}">
      <dgm:prSet/>
      <dgm:spPr/>
      <dgm:t>
        <a:bodyPr/>
        <a:lstStyle/>
        <a:p>
          <a:r>
            <a:rPr lang="en-US"/>
            <a:t>Unrestricted Clarity</a:t>
          </a:r>
        </a:p>
      </dgm:t>
    </dgm:pt>
    <dgm:pt modelId="{AF0CA72B-4D18-401F-A8CD-214D1D83CCAE}" type="parTrans" cxnId="{617A4CD3-20FC-4E94-BBD6-B0A321927D79}">
      <dgm:prSet/>
      <dgm:spPr/>
      <dgm:t>
        <a:bodyPr/>
        <a:lstStyle/>
        <a:p>
          <a:endParaRPr lang="en-US"/>
        </a:p>
      </dgm:t>
    </dgm:pt>
    <dgm:pt modelId="{A0330FB5-36DA-4324-89B1-629A3A2E4248}" type="sibTrans" cxnId="{617A4CD3-20FC-4E94-BBD6-B0A321927D79}">
      <dgm:prSet/>
      <dgm:spPr/>
      <dgm:t>
        <a:bodyPr/>
        <a:lstStyle/>
        <a:p>
          <a:endParaRPr lang="en-US"/>
        </a:p>
      </dgm:t>
    </dgm:pt>
    <dgm:pt modelId="{44934E35-959F-4C3C-A99C-FA0E53D7F5F5}">
      <dgm:prSet custT="1"/>
      <dgm:spPr/>
      <dgm:t>
        <a:bodyPr/>
        <a:lstStyle/>
        <a:p>
          <a:r>
            <a:rPr lang="en-US" sz="2000" dirty="0"/>
            <a:t>All Distances: Stay updated, from immediate in-cabin alerts to distant road signs and landmarks.</a:t>
          </a:r>
        </a:p>
      </dgm:t>
    </dgm:pt>
    <dgm:pt modelId="{74F349B2-14A4-4FFB-B5C6-9428CAF18900}" type="parTrans" cxnId="{53787DF3-55BC-4495-9533-EADFBDCDFBA6}">
      <dgm:prSet/>
      <dgm:spPr/>
      <dgm:t>
        <a:bodyPr/>
        <a:lstStyle/>
        <a:p>
          <a:endParaRPr lang="en-US"/>
        </a:p>
      </dgm:t>
    </dgm:pt>
    <dgm:pt modelId="{A9A1421E-4819-4E8E-A2B7-978EBFF044F6}" type="sibTrans" cxnId="{53787DF3-55BC-4495-9533-EADFBDCDFBA6}">
      <dgm:prSet/>
      <dgm:spPr/>
      <dgm:t>
        <a:bodyPr/>
        <a:lstStyle/>
        <a:p>
          <a:endParaRPr lang="en-US"/>
        </a:p>
      </dgm:t>
    </dgm:pt>
    <dgm:pt modelId="{B7EF1165-A737-4254-982F-38BAB8B8B265}">
      <dgm:prSet/>
      <dgm:spPr/>
      <dgm:t>
        <a:bodyPr/>
        <a:lstStyle/>
        <a:p>
          <a:r>
            <a:rPr lang="en-US" dirty="0"/>
            <a:t>Unyielding Brilliance</a:t>
          </a:r>
        </a:p>
      </dgm:t>
    </dgm:pt>
    <dgm:pt modelId="{B498122D-FB50-4681-98D6-E3AB10869637}" type="parTrans" cxnId="{39D7AAE4-D274-4BD9-8C50-37977E5EFC74}">
      <dgm:prSet/>
      <dgm:spPr/>
      <dgm:t>
        <a:bodyPr/>
        <a:lstStyle/>
        <a:p>
          <a:endParaRPr lang="en-US"/>
        </a:p>
      </dgm:t>
    </dgm:pt>
    <dgm:pt modelId="{F616C8D2-501F-4AB4-BA0D-0A8DEE678A15}" type="sibTrans" cxnId="{39D7AAE4-D274-4BD9-8C50-37977E5EFC74}">
      <dgm:prSet/>
      <dgm:spPr/>
      <dgm:t>
        <a:bodyPr/>
        <a:lstStyle/>
        <a:p>
          <a:endParaRPr lang="en-US"/>
        </a:p>
      </dgm:t>
    </dgm:pt>
    <dgm:pt modelId="{61B2D6DF-3F22-4B94-8054-34847E192B55}">
      <dgm:prSet custT="1"/>
      <dgm:spPr/>
      <dgm:t>
        <a:bodyPr/>
        <a:lstStyle/>
        <a:p>
          <a:r>
            <a:rPr lang="en-US" sz="2000" dirty="0"/>
            <a:t>All-Weather Performance: Maintain impeccable display clarity, irrespective of external weather conditions.</a:t>
          </a:r>
        </a:p>
      </dgm:t>
    </dgm:pt>
    <dgm:pt modelId="{5D3B7E54-9C8A-4BDE-9F05-8FE0C716A2A9}" type="parTrans" cxnId="{6614F0BD-D1FB-4C3E-B1B9-F922D343A349}">
      <dgm:prSet/>
      <dgm:spPr/>
      <dgm:t>
        <a:bodyPr/>
        <a:lstStyle/>
        <a:p>
          <a:endParaRPr lang="en-US"/>
        </a:p>
      </dgm:t>
    </dgm:pt>
    <dgm:pt modelId="{40458DED-E9DC-4AED-9746-B15E9B752092}" type="sibTrans" cxnId="{6614F0BD-D1FB-4C3E-B1B9-F922D343A349}">
      <dgm:prSet/>
      <dgm:spPr/>
      <dgm:t>
        <a:bodyPr/>
        <a:lstStyle/>
        <a:p>
          <a:endParaRPr lang="en-US"/>
        </a:p>
      </dgm:t>
    </dgm:pt>
    <dgm:pt modelId="{6C095D6C-47D1-134E-A8FE-ACBCFC81B737}" type="pres">
      <dgm:prSet presAssocID="{D0A0C37B-88BE-4D5C-80A7-ECB0188939D8}" presName="Name0" presStyleCnt="0">
        <dgm:presLayoutVars>
          <dgm:dir/>
          <dgm:animLvl val="lvl"/>
          <dgm:resizeHandles val="exact"/>
        </dgm:presLayoutVars>
      </dgm:prSet>
      <dgm:spPr/>
    </dgm:pt>
    <dgm:pt modelId="{6CAB61A7-8669-1740-B145-5414673073FF}" type="pres">
      <dgm:prSet presAssocID="{3C23FCFF-057B-401F-A0B4-7A05D7367BC6}" presName="linNode" presStyleCnt="0"/>
      <dgm:spPr/>
    </dgm:pt>
    <dgm:pt modelId="{8C679EBC-B7F0-6047-8337-3F1F0E356897}" type="pres">
      <dgm:prSet presAssocID="{3C23FCFF-057B-401F-A0B4-7A05D7367BC6}" presName="parentText" presStyleLbl="node1" presStyleIdx="0" presStyleCnt="3">
        <dgm:presLayoutVars>
          <dgm:chMax val="1"/>
          <dgm:bulletEnabled val="1"/>
        </dgm:presLayoutVars>
      </dgm:prSet>
      <dgm:spPr/>
    </dgm:pt>
    <dgm:pt modelId="{947A8881-273E-C041-BAFE-A3720CD8635B}" type="pres">
      <dgm:prSet presAssocID="{3C23FCFF-057B-401F-A0B4-7A05D7367BC6}" presName="descendantText" presStyleLbl="alignAccFollowNode1" presStyleIdx="0" presStyleCnt="3">
        <dgm:presLayoutVars>
          <dgm:bulletEnabled val="1"/>
        </dgm:presLayoutVars>
      </dgm:prSet>
      <dgm:spPr/>
    </dgm:pt>
    <dgm:pt modelId="{80A7BD0F-EDE4-A24C-9ECA-042A9C2BF766}" type="pres">
      <dgm:prSet presAssocID="{42FF827F-77FE-4D0D-8B16-1B2D74FAD24C}" presName="sp" presStyleCnt="0"/>
      <dgm:spPr/>
    </dgm:pt>
    <dgm:pt modelId="{A70E7A42-7AD0-F845-B897-2A815B1D0D06}" type="pres">
      <dgm:prSet presAssocID="{4D5D7E17-F790-4B3E-B962-EEE7A4560737}" presName="linNode" presStyleCnt="0"/>
      <dgm:spPr/>
    </dgm:pt>
    <dgm:pt modelId="{F19A3624-D2A2-7347-AA28-24314008A3E7}" type="pres">
      <dgm:prSet presAssocID="{4D5D7E17-F790-4B3E-B962-EEE7A4560737}" presName="parentText" presStyleLbl="node1" presStyleIdx="1" presStyleCnt="3">
        <dgm:presLayoutVars>
          <dgm:chMax val="1"/>
          <dgm:bulletEnabled val="1"/>
        </dgm:presLayoutVars>
      </dgm:prSet>
      <dgm:spPr/>
    </dgm:pt>
    <dgm:pt modelId="{6DA969F5-DB99-A346-86AC-985043A670C8}" type="pres">
      <dgm:prSet presAssocID="{4D5D7E17-F790-4B3E-B962-EEE7A4560737}" presName="descendantText" presStyleLbl="alignAccFollowNode1" presStyleIdx="1" presStyleCnt="3">
        <dgm:presLayoutVars>
          <dgm:bulletEnabled val="1"/>
        </dgm:presLayoutVars>
      </dgm:prSet>
      <dgm:spPr/>
    </dgm:pt>
    <dgm:pt modelId="{697E319B-83A5-264A-9C60-B38E689E368E}" type="pres">
      <dgm:prSet presAssocID="{A0330FB5-36DA-4324-89B1-629A3A2E4248}" presName="sp" presStyleCnt="0"/>
      <dgm:spPr/>
    </dgm:pt>
    <dgm:pt modelId="{94D8F21F-6CE8-7F42-9DAF-105BF1EBE92B}" type="pres">
      <dgm:prSet presAssocID="{B7EF1165-A737-4254-982F-38BAB8B8B265}" presName="linNode" presStyleCnt="0"/>
      <dgm:spPr/>
    </dgm:pt>
    <dgm:pt modelId="{90EE45E8-42AB-114A-8A65-2EAE33A17236}" type="pres">
      <dgm:prSet presAssocID="{B7EF1165-A737-4254-982F-38BAB8B8B265}" presName="parentText" presStyleLbl="node1" presStyleIdx="2" presStyleCnt="3">
        <dgm:presLayoutVars>
          <dgm:chMax val="1"/>
          <dgm:bulletEnabled val="1"/>
        </dgm:presLayoutVars>
      </dgm:prSet>
      <dgm:spPr/>
    </dgm:pt>
    <dgm:pt modelId="{8AF8962B-BC20-9242-88E4-6BF57E1A5C4C}" type="pres">
      <dgm:prSet presAssocID="{B7EF1165-A737-4254-982F-38BAB8B8B265}" presName="descendantText" presStyleLbl="alignAccFollowNode1" presStyleIdx="2" presStyleCnt="3">
        <dgm:presLayoutVars>
          <dgm:bulletEnabled val="1"/>
        </dgm:presLayoutVars>
      </dgm:prSet>
      <dgm:spPr/>
    </dgm:pt>
  </dgm:ptLst>
  <dgm:cxnLst>
    <dgm:cxn modelId="{5BF47C13-011C-B24E-9922-D0556AF6F01E}" type="presOf" srcId="{6C2873AB-96A5-4E57-A3A3-F950E7C5ED85}" destId="{947A8881-273E-C041-BAFE-A3720CD8635B}" srcOrd="0" destOrd="0" presId="urn:microsoft.com/office/officeart/2005/8/layout/vList5"/>
    <dgm:cxn modelId="{4E238817-F61A-A940-9AD5-215B3B6C90A3}" type="presOf" srcId="{3C23FCFF-057B-401F-A0B4-7A05D7367BC6}" destId="{8C679EBC-B7F0-6047-8337-3F1F0E356897}" srcOrd="0" destOrd="0" presId="urn:microsoft.com/office/officeart/2005/8/layout/vList5"/>
    <dgm:cxn modelId="{D54A901B-5084-4D8D-A473-FF790D7908D3}" srcId="{3C23FCFF-057B-401F-A0B4-7A05D7367BC6}" destId="{6C2873AB-96A5-4E57-A3A3-F950E7C5ED85}" srcOrd="0" destOrd="0" parTransId="{A0B8F664-9660-4A74-900F-704D46E3BBBD}" sibTransId="{D448C031-90BA-43A0-B062-8AC2D6B932B3}"/>
    <dgm:cxn modelId="{05228223-4D7E-5A4C-942F-6461F185C550}" type="presOf" srcId="{61B2D6DF-3F22-4B94-8054-34847E192B55}" destId="{8AF8962B-BC20-9242-88E4-6BF57E1A5C4C}" srcOrd="0" destOrd="0" presId="urn:microsoft.com/office/officeart/2005/8/layout/vList5"/>
    <dgm:cxn modelId="{7DB67C5F-4330-CA4D-A561-DFEBAE99A022}" type="presOf" srcId="{D0A0C37B-88BE-4D5C-80A7-ECB0188939D8}" destId="{6C095D6C-47D1-134E-A8FE-ACBCFC81B737}" srcOrd="0" destOrd="0" presId="urn:microsoft.com/office/officeart/2005/8/layout/vList5"/>
    <dgm:cxn modelId="{40AFF15F-86A5-4AA0-BC6F-861BD291A961}" srcId="{D0A0C37B-88BE-4D5C-80A7-ECB0188939D8}" destId="{3C23FCFF-057B-401F-A0B4-7A05D7367BC6}" srcOrd="0" destOrd="0" parTransId="{DF99D0E6-AB3D-4812-A87B-01B3EAA5833E}" sibTransId="{42FF827F-77FE-4D0D-8B16-1B2D74FAD24C}"/>
    <dgm:cxn modelId="{2B81C762-A4C7-2941-B319-42B6506DB276}" type="presOf" srcId="{44934E35-959F-4C3C-A99C-FA0E53D7F5F5}" destId="{6DA969F5-DB99-A346-86AC-985043A670C8}" srcOrd="0" destOrd="0" presId="urn:microsoft.com/office/officeart/2005/8/layout/vList5"/>
    <dgm:cxn modelId="{C3DE8E76-7573-E44D-8FE6-ED526BC6C13B}" type="presOf" srcId="{4D5D7E17-F790-4B3E-B962-EEE7A4560737}" destId="{F19A3624-D2A2-7347-AA28-24314008A3E7}" srcOrd="0" destOrd="0" presId="urn:microsoft.com/office/officeart/2005/8/layout/vList5"/>
    <dgm:cxn modelId="{A21225B7-3476-044C-8081-FC50CDDE4697}" type="presOf" srcId="{B7EF1165-A737-4254-982F-38BAB8B8B265}" destId="{90EE45E8-42AB-114A-8A65-2EAE33A17236}" srcOrd="0" destOrd="0" presId="urn:microsoft.com/office/officeart/2005/8/layout/vList5"/>
    <dgm:cxn modelId="{6614F0BD-D1FB-4C3E-B1B9-F922D343A349}" srcId="{B7EF1165-A737-4254-982F-38BAB8B8B265}" destId="{61B2D6DF-3F22-4B94-8054-34847E192B55}" srcOrd="0" destOrd="0" parTransId="{5D3B7E54-9C8A-4BDE-9F05-8FE0C716A2A9}" sibTransId="{40458DED-E9DC-4AED-9746-B15E9B752092}"/>
    <dgm:cxn modelId="{617A4CD3-20FC-4E94-BBD6-B0A321927D79}" srcId="{D0A0C37B-88BE-4D5C-80A7-ECB0188939D8}" destId="{4D5D7E17-F790-4B3E-B962-EEE7A4560737}" srcOrd="1" destOrd="0" parTransId="{AF0CA72B-4D18-401F-A8CD-214D1D83CCAE}" sibTransId="{A0330FB5-36DA-4324-89B1-629A3A2E4248}"/>
    <dgm:cxn modelId="{39D7AAE4-D274-4BD9-8C50-37977E5EFC74}" srcId="{D0A0C37B-88BE-4D5C-80A7-ECB0188939D8}" destId="{B7EF1165-A737-4254-982F-38BAB8B8B265}" srcOrd="2" destOrd="0" parTransId="{B498122D-FB50-4681-98D6-E3AB10869637}" sibTransId="{F616C8D2-501F-4AB4-BA0D-0A8DEE678A15}"/>
    <dgm:cxn modelId="{53787DF3-55BC-4495-9533-EADFBDCDFBA6}" srcId="{4D5D7E17-F790-4B3E-B962-EEE7A4560737}" destId="{44934E35-959F-4C3C-A99C-FA0E53D7F5F5}" srcOrd="0" destOrd="0" parTransId="{74F349B2-14A4-4FFB-B5C6-9428CAF18900}" sibTransId="{A9A1421E-4819-4E8E-A2B7-978EBFF044F6}"/>
    <dgm:cxn modelId="{3CDA6EB9-8FB5-744A-8853-9DD558F271F4}" type="presParOf" srcId="{6C095D6C-47D1-134E-A8FE-ACBCFC81B737}" destId="{6CAB61A7-8669-1740-B145-5414673073FF}" srcOrd="0" destOrd="0" presId="urn:microsoft.com/office/officeart/2005/8/layout/vList5"/>
    <dgm:cxn modelId="{7A7F8A11-ED6F-D84A-B3D4-A041056009D2}" type="presParOf" srcId="{6CAB61A7-8669-1740-B145-5414673073FF}" destId="{8C679EBC-B7F0-6047-8337-3F1F0E356897}" srcOrd="0" destOrd="0" presId="urn:microsoft.com/office/officeart/2005/8/layout/vList5"/>
    <dgm:cxn modelId="{3A09AE42-6AC6-3A40-BBCE-95D3ECE8054B}" type="presParOf" srcId="{6CAB61A7-8669-1740-B145-5414673073FF}" destId="{947A8881-273E-C041-BAFE-A3720CD8635B}" srcOrd="1" destOrd="0" presId="urn:microsoft.com/office/officeart/2005/8/layout/vList5"/>
    <dgm:cxn modelId="{4C108A8C-89DD-284F-8B66-78049E2D2876}" type="presParOf" srcId="{6C095D6C-47D1-134E-A8FE-ACBCFC81B737}" destId="{80A7BD0F-EDE4-A24C-9ECA-042A9C2BF766}" srcOrd="1" destOrd="0" presId="urn:microsoft.com/office/officeart/2005/8/layout/vList5"/>
    <dgm:cxn modelId="{CAB04F05-443D-5943-9581-36BDC74A2B90}" type="presParOf" srcId="{6C095D6C-47D1-134E-A8FE-ACBCFC81B737}" destId="{A70E7A42-7AD0-F845-B897-2A815B1D0D06}" srcOrd="2" destOrd="0" presId="urn:microsoft.com/office/officeart/2005/8/layout/vList5"/>
    <dgm:cxn modelId="{81224D1E-501A-E449-994D-E98AD1B3CCB9}" type="presParOf" srcId="{A70E7A42-7AD0-F845-B897-2A815B1D0D06}" destId="{F19A3624-D2A2-7347-AA28-24314008A3E7}" srcOrd="0" destOrd="0" presId="urn:microsoft.com/office/officeart/2005/8/layout/vList5"/>
    <dgm:cxn modelId="{C567D742-0D80-9946-995D-41C0749CC2C6}" type="presParOf" srcId="{A70E7A42-7AD0-F845-B897-2A815B1D0D06}" destId="{6DA969F5-DB99-A346-86AC-985043A670C8}" srcOrd="1" destOrd="0" presId="urn:microsoft.com/office/officeart/2005/8/layout/vList5"/>
    <dgm:cxn modelId="{8C75F4FF-C99C-5446-A09A-29077E534188}" type="presParOf" srcId="{6C095D6C-47D1-134E-A8FE-ACBCFC81B737}" destId="{697E319B-83A5-264A-9C60-B38E689E368E}" srcOrd="3" destOrd="0" presId="urn:microsoft.com/office/officeart/2005/8/layout/vList5"/>
    <dgm:cxn modelId="{EFD1648F-76DE-E049-ACA0-3E6B059F4590}" type="presParOf" srcId="{6C095D6C-47D1-134E-A8FE-ACBCFC81B737}" destId="{94D8F21F-6CE8-7F42-9DAF-105BF1EBE92B}" srcOrd="4" destOrd="0" presId="urn:microsoft.com/office/officeart/2005/8/layout/vList5"/>
    <dgm:cxn modelId="{4EB63386-174D-AF4A-BA9C-EDBF3FC74E5A}" type="presParOf" srcId="{94D8F21F-6CE8-7F42-9DAF-105BF1EBE92B}" destId="{90EE45E8-42AB-114A-8A65-2EAE33A17236}" srcOrd="0" destOrd="0" presId="urn:microsoft.com/office/officeart/2005/8/layout/vList5"/>
    <dgm:cxn modelId="{621B25E3-C3CA-BC48-B577-014B10BABD94}" type="presParOf" srcId="{94D8F21F-6CE8-7F42-9DAF-105BF1EBE92B}" destId="{8AF8962B-BC20-9242-88E4-6BF57E1A5C4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0DFBA5-7BF2-41D5-B2D6-8000A81A827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ECBEC5A-FEE9-4EB8-B385-8E00F5434D69}">
      <dgm:prSet custT="1"/>
      <dgm:spPr/>
      <dgm:t>
        <a:bodyPr/>
        <a:lstStyle/>
        <a:p>
          <a:pPr>
            <a:lnSpc>
              <a:spcPct val="100000"/>
            </a:lnSpc>
          </a:pPr>
          <a:r>
            <a:rPr lang="en-US" sz="1400" dirty="0"/>
            <a:t>Reduces “eyes-off-road” driver distraction and divided attention across roads and dashboard information</a:t>
          </a:r>
        </a:p>
      </dgm:t>
    </dgm:pt>
    <dgm:pt modelId="{16831547-E846-4095-948F-A13754199692}" type="parTrans" cxnId="{18FDF44B-0836-4A24-A9E8-40C62D2A4646}">
      <dgm:prSet/>
      <dgm:spPr/>
      <dgm:t>
        <a:bodyPr/>
        <a:lstStyle/>
        <a:p>
          <a:endParaRPr lang="en-US"/>
        </a:p>
      </dgm:t>
    </dgm:pt>
    <dgm:pt modelId="{F2BE01DA-AB3A-4CF0-A090-7A94105C68B9}" type="sibTrans" cxnId="{18FDF44B-0836-4A24-A9E8-40C62D2A4646}">
      <dgm:prSet/>
      <dgm:spPr/>
      <dgm:t>
        <a:bodyPr/>
        <a:lstStyle/>
        <a:p>
          <a:endParaRPr lang="en-US"/>
        </a:p>
      </dgm:t>
    </dgm:pt>
    <dgm:pt modelId="{F9926F2B-E5B5-4CDF-A637-640E0332FC9A}">
      <dgm:prSet custT="1"/>
      <dgm:spPr/>
      <dgm:t>
        <a:bodyPr/>
        <a:lstStyle/>
        <a:p>
          <a:pPr>
            <a:lnSpc>
              <a:spcPct val="100000"/>
            </a:lnSpc>
          </a:pPr>
          <a:r>
            <a:rPr lang="en-US" sz="1400"/>
            <a:t>Increases attention to traffic conditions and vehicle performance</a:t>
          </a:r>
        </a:p>
      </dgm:t>
    </dgm:pt>
    <dgm:pt modelId="{E0E69153-9284-47AC-B3A7-5D5202730DFB}" type="parTrans" cxnId="{0C51FAD8-B3EA-420F-A26D-2D09A59F26DC}">
      <dgm:prSet/>
      <dgm:spPr/>
      <dgm:t>
        <a:bodyPr/>
        <a:lstStyle/>
        <a:p>
          <a:endParaRPr lang="en-US"/>
        </a:p>
      </dgm:t>
    </dgm:pt>
    <dgm:pt modelId="{076615E8-FCC1-4DB1-AF95-E5D382BB9249}" type="sibTrans" cxnId="{0C51FAD8-B3EA-420F-A26D-2D09A59F26DC}">
      <dgm:prSet/>
      <dgm:spPr/>
      <dgm:t>
        <a:bodyPr/>
        <a:lstStyle/>
        <a:p>
          <a:endParaRPr lang="en-US"/>
        </a:p>
      </dgm:t>
    </dgm:pt>
    <dgm:pt modelId="{F41CCABA-44E4-4755-85C4-2B83CF26F2A9}">
      <dgm:prSet custT="1"/>
      <dgm:spPr/>
      <dgm:t>
        <a:bodyPr/>
        <a:lstStyle/>
        <a:p>
          <a:pPr>
            <a:lnSpc>
              <a:spcPct val="100000"/>
            </a:lnSpc>
          </a:pPr>
          <a:r>
            <a:rPr lang="en-US" sz="1400"/>
            <a:t>Projects turn-by-turn navigation instructions into drivers’ line-of-sight</a:t>
          </a:r>
        </a:p>
      </dgm:t>
    </dgm:pt>
    <dgm:pt modelId="{A554F12E-0F1D-4222-8ED2-398CD7CD02A0}" type="parTrans" cxnId="{CEF33998-7B77-47E6-A860-A53822393F51}">
      <dgm:prSet/>
      <dgm:spPr/>
      <dgm:t>
        <a:bodyPr/>
        <a:lstStyle/>
        <a:p>
          <a:endParaRPr lang="en-US"/>
        </a:p>
      </dgm:t>
    </dgm:pt>
    <dgm:pt modelId="{EF7370E9-6667-4DE9-867A-704330F63F21}" type="sibTrans" cxnId="{CEF33998-7B77-47E6-A860-A53822393F51}">
      <dgm:prSet/>
      <dgm:spPr/>
      <dgm:t>
        <a:bodyPr/>
        <a:lstStyle/>
        <a:p>
          <a:endParaRPr lang="en-US"/>
        </a:p>
      </dgm:t>
    </dgm:pt>
    <dgm:pt modelId="{254DF5FB-5456-4B29-91C6-6F584B02263D}">
      <dgm:prSet custT="1"/>
      <dgm:spPr/>
      <dgm:t>
        <a:bodyPr/>
        <a:lstStyle/>
        <a:p>
          <a:pPr>
            <a:lnSpc>
              <a:spcPct val="100000"/>
            </a:lnSpc>
          </a:pPr>
          <a:r>
            <a:rPr lang="en-US" sz="1400"/>
            <a:t>Offers dynamic display with higher levels of automated driving systems</a:t>
          </a:r>
        </a:p>
      </dgm:t>
    </dgm:pt>
    <dgm:pt modelId="{5510061B-D653-465B-BCF9-7B535C260BB8}" type="parTrans" cxnId="{8A530632-8C54-4028-9703-7A616A077F1D}">
      <dgm:prSet/>
      <dgm:spPr/>
      <dgm:t>
        <a:bodyPr/>
        <a:lstStyle/>
        <a:p>
          <a:endParaRPr lang="en-US"/>
        </a:p>
      </dgm:t>
    </dgm:pt>
    <dgm:pt modelId="{57248D16-72A9-4099-B8ED-2899DE3B45DD}" type="sibTrans" cxnId="{8A530632-8C54-4028-9703-7A616A077F1D}">
      <dgm:prSet/>
      <dgm:spPr/>
      <dgm:t>
        <a:bodyPr/>
        <a:lstStyle/>
        <a:p>
          <a:endParaRPr lang="en-US"/>
        </a:p>
      </dgm:t>
    </dgm:pt>
    <dgm:pt modelId="{440555B7-7855-4195-B457-E1FADF0E324A}">
      <dgm:prSet/>
      <dgm:spPr/>
      <dgm:t>
        <a:bodyPr/>
        <a:lstStyle/>
        <a:p>
          <a:pPr>
            <a:lnSpc>
              <a:spcPct val="100000"/>
            </a:lnSpc>
          </a:pPr>
          <a:r>
            <a:rPr lang="en-US"/>
            <a:t>Provides opportunity for more immersive media content to be consumed in-vehicle</a:t>
          </a:r>
        </a:p>
      </dgm:t>
    </dgm:pt>
    <dgm:pt modelId="{B4D1C5A9-2600-48DC-A36F-23C85A23FF15}" type="parTrans" cxnId="{B7E6A29E-1AB8-4FBF-B0D7-EA2DA1942A82}">
      <dgm:prSet/>
      <dgm:spPr/>
      <dgm:t>
        <a:bodyPr/>
        <a:lstStyle/>
        <a:p>
          <a:endParaRPr lang="en-US"/>
        </a:p>
      </dgm:t>
    </dgm:pt>
    <dgm:pt modelId="{715407C3-25F9-4D0E-8A6E-862ACAA45D0C}" type="sibTrans" cxnId="{B7E6A29E-1AB8-4FBF-B0D7-EA2DA1942A82}">
      <dgm:prSet/>
      <dgm:spPr/>
      <dgm:t>
        <a:bodyPr/>
        <a:lstStyle/>
        <a:p>
          <a:endParaRPr lang="en-US"/>
        </a:p>
      </dgm:t>
    </dgm:pt>
    <dgm:pt modelId="{C0579DB9-28B8-489E-8AE5-98CB71D6C589}" type="pres">
      <dgm:prSet presAssocID="{370DFBA5-7BF2-41D5-B2D6-8000A81A827B}" presName="root" presStyleCnt="0">
        <dgm:presLayoutVars>
          <dgm:dir/>
          <dgm:resizeHandles val="exact"/>
        </dgm:presLayoutVars>
      </dgm:prSet>
      <dgm:spPr/>
    </dgm:pt>
    <dgm:pt modelId="{C412A935-2E20-42BD-884B-9346841F7D5B}" type="pres">
      <dgm:prSet presAssocID="{9ECBEC5A-FEE9-4EB8-B385-8E00F5434D69}" presName="compNode" presStyleCnt="0"/>
      <dgm:spPr/>
    </dgm:pt>
    <dgm:pt modelId="{6BEBAF1A-2260-45CD-8A5A-93EC7FF4575D}" type="pres">
      <dgm:prSet presAssocID="{9ECBEC5A-FEE9-4EB8-B385-8E00F5434D6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
        </a:ext>
      </dgm:extLst>
    </dgm:pt>
    <dgm:pt modelId="{40CF5738-1451-4C5B-828B-32F6B7E5F597}" type="pres">
      <dgm:prSet presAssocID="{9ECBEC5A-FEE9-4EB8-B385-8E00F5434D69}" presName="spaceRect" presStyleCnt="0"/>
      <dgm:spPr/>
    </dgm:pt>
    <dgm:pt modelId="{10B191AA-1F68-4D2B-9923-7A3E5E164489}" type="pres">
      <dgm:prSet presAssocID="{9ECBEC5A-FEE9-4EB8-B385-8E00F5434D69}" presName="textRect" presStyleLbl="revTx" presStyleIdx="0" presStyleCnt="5" custScaleX="115713">
        <dgm:presLayoutVars>
          <dgm:chMax val="1"/>
          <dgm:chPref val="1"/>
        </dgm:presLayoutVars>
      </dgm:prSet>
      <dgm:spPr/>
    </dgm:pt>
    <dgm:pt modelId="{742C93FC-A5D7-41BD-954E-3EF08DFF1189}" type="pres">
      <dgm:prSet presAssocID="{F2BE01DA-AB3A-4CF0-A090-7A94105C68B9}" presName="sibTrans" presStyleCnt="0"/>
      <dgm:spPr/>
    </dgm:pt>
    <dgm:pt modelId="{A4BD5727-4985-4166-B916-9B16D562A7DE}" type="pres">
      <dgm:prSet presAssocID="{F9926F2B-E5B5-4CDF-A637-640E0332FC9A}" presName="compNode" presStyleCnt="0"/>
      <dgm:spPr/>
    </dgm:pt>
    <dgm:pt modelId="{A823D6B1-A839-40DB-B6BD-A3A26750B810}" type="pres">
      <dgm:prSet presAssocID="{F9926F2B-E5B5-4CDF-A637-640E0332FC9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ffic Light"/>
        </a:ext>
      </dgm:extLst>
    </dgm:pt>
    <dgm:pt modelId="{B2480ECA-E7B6-4C6E-A517-6DCD0D601623}" type="pres">
      <dgm:prSet presAssocID="{F9926F2B-E5B5-4CDF-A637-640E0332FC9A}" presName="spaceRect" presStyleCnt="0"/>
      <dgm:spPr/>
    </dgm:pt>
    <dgm:pt modelId="{9A91838B-3C5F-4E13-A9B7-310A2B11E585}" type="pres">
      <dgm:prSet presAssocID="{F9926F2B-E5B5-4CDF-A637-640E0332FC9A}" presName="textRect" presStyleLbl="revTx" presStyleIdx="1" presStyleCnt="5">
        <dgm:presLayoutVars>
          <dgm:chMax val="1"/>
          <dgm:chPref val="1"/>
        </dgm:presLayoutVars>
      </dgm:prSet>
      <dgm:spPr/>
    </dgm:pt>
    <dgm:pt modelId="{E2CFB55D-992F-433D-9C53-A7B0B379CC62}" type="pres">
      <dgm:prSet presAssocID="{076615E8-FCC1-4DB1-AF95-E5D382BB9249}" presName="sibTrans" presStyleCnt="0"/>
      <dgm:spPr/>
    </dgm:pt>
    <dgm:pt modelId="{BF58ADF6-35D9-4C06-A4E6-B9A64A3A4761}" type="pres">
      <dgm:prSet presAssocID="{F41CCABA-44E4-4755-85C4-2B83CF26F2A9}" presName="compNode" presStyleCnt="0"/>
      <dgm:spPr/>
    </dgm:pt>
    <dgm:pt modelId="{7B9C8055-1C29-4702-A08A-745CECB360F0}" type="pres">
      <dgm:prSet presAssocID="{F41CCABA-44E4-4755-85C4-2B83CF26F2A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ass"/>
        </a:ext>
      </dgm:extLst>
    </dgm:pt>
    <dgm:pt modelId="{88FED1EB-F631-40EE-9B6A-8B4BEDA7646F}" type="pres">
      <dgm:prSet presAssocID="{F41CCABA-44E4-4755-85C4-2B83CF26F2A9}" presName="spaceRect" presStyleCnt="0"/>
      <dgm:spPr/>
    </dgm:pt>
    <dgm:pt modelId="{7438A76A-0E95-48F7-9701-BAA77A25111F}" type="pres">
      <dgm:prSet presAssocID="{F41CCABA-44E4-4755-85C4-2B83CF26F2A9}" presName="textRect" presStyleLbl="revTx" presStyleIdx="2" presStyleCnt="5">
        <dgm:presLayoutVars>
          <dgm:chMax val="1"/>
          <dgm:chPref val="1"/>
        </dgm:presLayoutVars>
      </dgm:prSet>
      <dgm:spPr/>
    </dgm:pt>
    <dgm:pt modelId="{6B10620D-46BB-42E4-87ED-58AFBDFBED2D}" type="pres">
      <dgm:prSet presAssocID="{EF7370E9-6667-4DE9-867A-704330F63F21}" presName="sibTrans" presStyleCnt="0"/>
      <dgm:spPr/>
    </dgm:pt>
    <dgm:pt modelId="{686DAD32-0EBC-414E-BD94-FB729154E579}" type="pres">
      <dgm:prSet presAssocID="{254DF5FB-5456-4B29-91C6-6F584B02263D}" presName="compNode" presStyleCnt="0"/>
      <dgm:spPr/>
    </dgm:pt>
    <dgm:pt modelId="{73DF1BA6-F6BF-4D9D-BCEE-F9A80B73A4EA}" type="pres">
      <dgm:prSet presAssocID="{254DF5FB-5456-4B29-91C6-6F584B02263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Monitor outline"/>
        </a:ext>
      </dgm:extLst>
    </dgm:pt>
    <dgm:pt modelId="{BE988F45-707B-4406-A425-2E5E5D153FE0}" type="pres">
      <dgm:prSet presAssocID="{254DF5FB-5456-4B29-91C6-6F584B02263D}" presName="spaceRect" presStyleCnt="0"/>
      <dgm:spPr/>
    </dgm:pt>
    <dgm:pt modelId="{CAFAC1A0-346A-4FC4-A810-4F212EA2A175}" type="pres">
      <dgm:prSet presAssocID="{254DF5FB-5456-4B29-91C6-6F584B02263D}" presName="textRect" presStyleLbl="revTx" presStyleIdx="3" presStyleCnt="5">
        <dgm:presLayoutVars>
          <dgm:chMax val="1"/>
          <dgm:chPref val="1"/>
        </dgm:presLayoutVars>
      </dgm:prSet>
      <dgm:spPr/>
    </dgm:pt>
    <dgm:pt modelId="{35019FC3-0657-4070-B1E0-2414558CB326}" type="pres">
      <dgm:prSet presAssocID="{57248D16-72A9-4099-B8ED-2899DE3B45DD}" presName="sibTrans" presStyleCnt="0"/>
      <dgm:spPr/>
    </dgm:pt>
    <dgm:pt modelId="{DA7F57B2-C3C1-4C71-99B3-1F56E36A3AAC}" type="pres">
      <dgm:prSet presAssocID="{440555B7-7855-4195-B457-E1FADF0E324A}" presName="compNode" presStyleCnt="0"/>
      <dgm:spPr/>
    </dgm:pt>
    <dgm:pt modelId="{396D71B4-9437-4AE3-BC4B-82FB2DC9C7BB}" type="pres">
      <dgm:prSet presAssocID="{440555B7-7855-4195-B457-E1FADF0E324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Online Network outline"/>
        </a:ext>
      </dgm:extLst>
    </dgm:pt>
    <dgm:pt modelId="{E07F0C26-B2C9-4B84-99E0-C09B05909D64}" type="pres">
      <dgm:prSet presAssocID="{440555B7-7855-4195-B457-E1FADF0E324A}" presName="spaceRect" presStyleCnt="0"/>
      <dgm:spPr/>
    </dgm:pt>
    <dgm:pt modelId="{96157A25-EC2D-4BBE-A45A-B0ECDEA3E2EF}" type="pres">
      <dgm:prSet presAssocID="{440555B7-7855-4195-B457-E1FADF0E324A}" presName="textRect" presStyleLbl="revTx" presStyleIdx="4" presStyleCnt="5">
        <dgm:presLayoutVars>
          <dgm:chMax val="1"/>
          <dgm:chPref val="1"/>
        </dgm:presLayoutVars>
      </dgm:prSet>
      <dgm:spPr/>
    </dgm:pt>
  </dgm:ptLst>
  <dgm:cxnLst>
    <dgm:cxn modelId="{BA810702-6267-4971-8FDA-08CA084D2F83}" type="presOf" srcId="{F9926F2B-E5B5-4CDF-A637-640E0332FC9A}" destId="{9A91838B-3C5F-4E13-A9B7-310A2B11E585}" srcOrd="0" destOrd="0" presId="urn:microsoft.com/office/officeart/2018/2/layout/IconLabelList"/>
    <dgm:cxn modelId="{8A530632-8C54-4028-9703-7A616A077F1D}" srcId="{370DFBA5-7BF2-41D5-B2D6-8000A81A827B}" destId="{254DF5FB-5456-4B29-91C6-6F584B02263D}" srcOrd="3" destOrd="0" parTransId="{5510061B-D653-465B-BCF9-7B535C260BB8}" sibTransId="{57248D16-72A9-4099-B8ED-2899DE3B45DD}"/>
    <dgm:cxn modelId="{BEB58540-640C-49EC-A337-B726FE040C06}" type="presOf" srcId="{440555B7-7855-4195-B457-E1FADF0E324A}" destId="{96157A25-EC2D-4BBE-A45A-B0ECDEA3E2EF}" srcOrd="0" destOrd="0" presId="urn:microsoft.com/office/officeart/2018/2/layout/IconLabelList"/>
    <dgm:cxn modelId="{18FDF44B-0836-4A24-A9E8-40C62D2A4646}" srcId="{370DFBA5-7BF2-41D5-B2D6-8000A81A827B}" destId="{9ECBEC5A-FEE9-4EB8-B385-8E00F5434D69}" srcOrd="0" destOrd="0" parTransId="{16831547-E846-4095-948F-A13754199692}" sibTransId="{F2BE01DA-AB3A-4CF0-A090-7A94105C68B9}"/>
    <dgm:cxn modelId="{E3067060-0E28-47FA-8818-F4871B6AAD46}" type="presOf" srcId="{370DFBA5-7BF2-41D5-B2D6-8000A81A827B}" destId="{C0579DB9-28B8-489E-8AE5-98CB71D6C589}" srcOrd="0" destOrd="0" presId="urn:microsoft.com/office/officeart/2018/2/layout/IconLabelList"/>
    <dgm:cxn modelId="{22E0616D-160B-4874-A793-B5326B78BACA}" type="presOf" srcId="{254DF5FB-5456-4B29-91C6-6F584B02263D}" destId="{CAFAC1A0-346A-4FC4-A810-4F212EA2A175}" srcOrd="0" destOrd="0" presId="urn:microsoft.com/office/officeart/2018/2/layout/IconLabelList"/>
    <dgm:cxn modelId="{CEF33998-7B77-47E6-A860-A53822393F51}" srcId="{370DFBA5-7BF2-41D5-B2D6-8000A81A827B}" destId="{F41CCABA-44E4-4755-85C4-2B83CF26F2A9}" srcOrd="2" destOrd="0" parTransId="{A554F12E-0F1D-4222-8ED2-398CD7CD02A0}" sibTransId="{EF7370E9-6667-4DE9-867A-704330F63F21}"/>
    <dgm:cxn modelId="{B7E6A29E-1AB8-4FBF-B0D7-EA2DA1942A82}" srcId="{370DFBA5-7BF2-41D5-B2D6-8000A81A827B}" destId="{440555B7-7855-4195-B457-E1FADF0E324A}" srcOrd="4" destOrd="0" parTransId="{B4D1C5A9-2600-48DC-A36F-23C85A23FF15}" sibTransId="{715407C3-25F9-4D0E-8A6E-862ACAA45D0C}"/>
    <dgm:cxn modelId="{5F234FAB-2C65-432D-9086-FFF5D22DAC83}" type="presOf" srcId="{F41CCABA-44E4-4755-85C4-2B83CF26F2A9}" destId="{7438A76A-0E95-48F7-9701-BAA77A25111F}" srcOrd="0" destOrd="0" presId="urn:microsoft.com/office/officeart/2018/2/layout/IconLabelList"/>
    <dgm:cxn modelId="{A54852AD-97CE-421B-B1EA-F5B11570C8EE}" type="presOf" srcId="{9ECBEC5A-FEE9-4EB8-B385-8E00F5434D69}" destId="{10B191AA-1F68-4D2B-9923-7A3E5E164489}" srcOrd="0" destOrd="0" presId="urn:microsoft.com/office/officeart/2018/2/layout/IconLabelList"/>
    <dgm:cxn modelId="{0C51FAD8-B3EA-420F-A26D-2D09A59F26DC}" srcId="{370DFBA5-7BF2-41D5-B2D6-8000A81A827B}" destId="{F9926F2B-E5B5-4CDF-A637-640E0332FC9A}" srcOrd="1" destOrd="0" parTransId="{E0E69153-9284-47AC-B3A7-5D5202730DFB}" sibTransId="{076615E8-FCC1-4DB1-AF95-E5D382BB9249}"/>
    <dgm:cxn modelId="{5F4F3B56-B298-41D0-9EE8-5D012747E4F5}" type="presParOf" srcId="{C0579DB9-28B8-489E-8AE5-98CB71D6C589}" destId="{C412A935-2E20-42BD-884B-9346841F7D5B}" srcOrd="0" destOrd="0" presId="urn:microsoft.com/office/officeart/2018/2/layout/IconLabelList"/>
    <dgm:cxn modelId="{D90B148E-ACAA-4FF5-B15B-A5A34E9891C1}" type="presParOf" srcId="{C412A935-2E20-42BD-884B-9346841F7D5B}" destId="{6BEBAF1A-2260-45CD-8A5A-93EC7FF4575D}" srcOrd="0" destOrd="0" presId="urn:microsoft.com/office/officeart/2018/2/layout/IconLabelList"/>
    <dgm:cxn modelId="{0A1514E4-FFCD-4382-9CAA-6ED6546FEA45}" type="presParOf" srcId="{C412A935-2E20-42BD-884B-9346841F7D5B}" destId="{40CF5738-1451-4C5B-828B-32F6B7E5F597}" srcOrd="1" destOrd="0" presId="urn:microsoft.com/office/officeart/2018/2/layout/IconLabelList"/>
    <dgm:cxn modelId="{D00F8D00-125C-453F-831E-8FF524CA6288}" type="presParOf" srcId="{C412A935-2E20-42BD-884B-9346841F7D5B}" destId="{10B191AA-1F68-4D2B-9923-7A3E5E164489}" srcOrd="2" destOrd="0" presId="urn:microsoft.com/office/officeart/2018/2/layout/IconLabelList"/>
    <dgm:cxn modelId="{5E50B976-520E-47FF-9484-8493A4A9EBA6}" type="presParOf" srcId="{C0579DB9-28B8-489E-8AE5-98CB71D6C589}" destId="{742C93FC-A5D7-41BD-954E-3EF08DFF1189}" srcOrd="1" destOrd="0" presId="urn:microsoft.com/office/officeart/2018/2/layout/IconLabelList"/>
    <dgm:cxn modelId="{98202366-16F2-40CD-B99C-A4BB19173904}" type="presParOf" srcId="{C0579DB9-28B8-489E-8AE5-98CB71D6C589}" destId="{A4BD5727-4985-4166-B916-9B16D562A7DE}" srcOrd="2" destOrd="0" presId="urn:microsoft.com/office/officeart/2018/2/layout/IconLabelList"/>
    <dgm:cxn modelId="{A407A22B-E95B-416C-93BE-68CE0ED11275}" type="presParOf" srcId="{A4BD5727-4985-4166-B916-9B16D562A7DE}" destId="{A823D6B1-A839-40DB-B6BD-A3A26750B810}" srcOrd="0" destOrd="0" presId="urn:microsoft.com/office/officeart/2018/2/layout/IconLabelList"/>
    <dgm:cxn modelId="{253F1D5F-F397-4D2A-BD41-35584A887AAE}" type="presParOf" srcId="{A4BD5727-4985-4166-B916-9B16D562A7DE}" destId="{B2480ECA-E7B6-4C6E-A517-6DCD0D601623}" srcOrd="1" destOrd="0" presId="urn:microsoft.com/office/officeart/2018/2/layout/IconLabelList"/>
    <dgm:cxn modelId="{406556E7-3333-4A26-86D9-AB16E13E9D03}" type="presParOf" srcId="{A4BD5727-4985-4166-B916-9B16D562A7DE}" destId="{9A91838B-3C5F-4E13-A9B7-310A2B11E585}" srcOrd="2" destOrd="0" presId="urn:microsoft.com/office/officeart/2018/2/layout/IconLabelList"/>
    <dgm:cxn modelId="{66FB1FED-C446-4434-8A46-0D9570F9FD58}" type="presParOf" srcId="{C0579DB9-28B8-489E-8AE5-98CB71D6C589}" destId="{E2CFB55D-992F-433D-9C53-A7B0B379CC62}" srcOrd="3" destOrd="0" presId="urn:microsoft.com/office/officeart/2018/2/layout/IconLabelList"/>
    <dgm:cxn modelId="{74718DBB-E2BF-44C6-9AFA-D677CE1AA12A}" type="presParOf" srcId="{C0579DB9-28B8-489E-8AE5-98CB71D6C589}" destId="{BF58ADF6-35D9-4C06-A4E6-B9A64A3A4761}" srcOrd="4" destOrd="0" presId="urn:microsoft.com/office/officeart/2018/2/layout/IconLabelList"/>
    <dgm:cxn modelId="{68BF5C15-1EC6-4763-ACBE-EF22C2F15F6B}" type="presParOf" srcId="{BF58ADF6-35D9-4C06-A4E6-B9A64A3A4761}" destId="{7B9C8055-1C29-4702-A08A-745CECB360F0}" srcOrd="0" destOrd="0" presId="urn:microsoft.com/office/officeart/2018/2/layout/IconLabelList"/>
    <dgm:cxn modelId="{EAC87917-B249-4708-9487-4D879095019C}" type="presParOf" srcId="{BF58ADF6-35D9-4C06-A4E6-B9A64A3A4761}" destId="{88FED1EB-F631-40EE-9B6A-8B4BEDA7646F}" srcOrd="1" destOrd="0" presId="urn:microsoft.com/office/officeart/2018/2/layout/IconLabelList"/>
    <dgm:cxn modelId="{D0722CE3-4043-4F45-B84F-0004ECE1C90B}" type="presParOf" srcId="{BF58ADF6-35D9-4C06-A4E6-B9A64A3A4761}" destId="{7438A76A-0E95-48F7-9701-BAA77A25111F}" srcOrd="2" destOrd="0" presId="urn:microsoft.com/office/officeart/2018/2/layout/IconLabelList"/>
    <dgm:cxn modelId="{171F465B-33DD-4A40-9E56-DFD4D33219F3}" type="presParOf" srcId="{C0579DB9-28B8-489E-8AE5-98CB71D6C589}" destId="{6B10620D-46BB-42E4-87ED-58AFBDFBED2D}" srcOrd="5" destOrd="0" presId="urn:microsoft.com/office/officeart/2018/2/layout/IconLabelList"/>
    <dgm:cxn modelId="{D8CBF40C-57D9-40E5-8430-06803263BF58}" type="presParOf" srcId="{C0579DB9-28B8-489E-8AE5-98CB71D6C589}" destId="{686DAD32-0EBC-414E-BD94-FB729154E579}" srcOrd="6" destOrd="0" presId="urn:microsoft.com/office/officeart/2018/2/layout/IconLabelList"/>
    <dgm:cxn modelId="{B98FCDCD-E451-4AB6-A2E6-6EC266A03B68}" type="presParOf" srcId="{686DAD32-0EBC-414E-BD94-FB729154E579}" destId="{73DF1BA6-F6BF-4D9D-BCEE-F9A80B73A4EA}" srcOrd="0" destOrd="0" presId="urn:microsoft.com/office/officeart/2018/2/layout/IconLabelList"/>
    <dgm:cxn modelId="{21867787-F64F-45DC-B7B1-7A258BA6D1C5}" type="presParOf" srcId="{686DAD32-0EBC-414E-BD94-FB729154E579}" destId="{BE988F45-707B-4406-A425-2E5E5D153FE0}" srcOrd="1" destOrd="0" presId="urn:microsoft.com/office/officeart/2018/2/layout/IconLabelList"/>
    <dgm:cxn modelId="{410B1724-4DE9-4B29-A407-17F3978679B8}" type="presParOf" srcId="{686DAD32-0EBC-414E-BD94-FB729154E579}" destId="{CAFAC1A0-346A-4FC4-A810-4F212EA2A175}" srcOrd="2" destOrd="0" presId="urn:microsoft.com/office/officeart/2018/2/layout/IconLabelList"/>
    <dgm:cxn modelId="{F354CD7F-A635-485F-92DE-4BA39A7722C4}" type="presParOf" srcId="{C0579DB9-28B8-489E-8AE5-98CB71D6C589}" destId="{35019FC3-0657-4070-B1E0-2414558CB326}" srcOrd="7" destOrd="0" presId="urn:microsoft.com/office/officeart/2018/2/layout/IconLabelList"/>
    <dgm:cxn modelId="{D6E835A7-9611-489C-8416-7E7F4271BD33}" type="presParOf" srcId="{C0579DB9-28B8-489E-8AE5-98CB71D6C589}" destId="{DA7F57B2-C3C1-4C71-99B3-1F56E36A3AAC}" srcOrd="8" destOrd="0" presId="urn:microsoft.com/office/officeart/2018/2/layout/IconLabelList"/>
    <dgm:cxn modelId="{C76D5FE3-C827-4AF5-BD3D-ECFBFE49B5A7}" type="presParOf" srcId="{DA7F57B2-C3C1-4C71-99B3-1F56E36A3AAC}" destId="{396D71B4-9437-4AE3-BC4B-82FB2DC9C7BB}" srcOrd="0" destOrd="0" presId="urn:microsoft.com/office/officeart/2018/2/layout/IconLabelList"/>
    <dgm:cxn modelId="{48F8E4A9-B1CE-47A9-824A-3866ACAFB7B0}" type="presParOf" srcId="{DA7F57B2-C3C1-4C71-99B3-1F56E36A3AAC}" destId="{E07F0C26-B2C9-4B84-99E0-C09B05909D64}" srcOrd="1" destOrd="0" presId="urn:microsoft.com/office/officeart/2018/2/layout/IconLabelList"/>
    <dgm:cxn modelId="{0D61FB9B-3DFB-45C5-B128-D5525AB1B8E0}" type="presParOf" srcId="{DA7F57B2-C3C1-4C71-99B3-1F56E36A3AAC}" destId="{96157A25-EC2D-4BBE-A45A-B0ECDEA3E2E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4628CE-55B4-4329-A11F-EF526D0B338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F490DD4-CB3E-4B46-99E6-2700DE36E5A7}">
      <dgm:prSet custT="1"/>
      <dgm:spPr/>
      <dgm:t>
        <a:bodyPr/>
        <a:lstStyle/>
        <a:p>
          <a:r>
            <a:rPr lang="en-US" sz="1600" b="1" dirty="0"/>
            <a:t>Distraction</a:t>
          </a:r>
          <a:r>
            <a:rPr lang="en-US" sz="1600" dirty="0"/>
            <a:t> - While HUD aims to reduce distraction by displaying information directly in the driver's line of sight, poorly designed or overly complex HUD interfaces could still cause distraction if they require significant attention from the driver.</a:t>
          </a:r>
        </a:p>
      </dgm:t>
    </dgm:pt>
    <dgm:pt modelId="{3C2BC2EE-2C1B-4D6D-A4E2-C3CCEBFC5890}" type="parTrans" cxnId="{1341ECE9-469A-4552-AEDC-E6F4A04F61E6}">
      <dgm:prSet/>
      <dgm:spPr/>
      <dgm:t>
        <a:bodyPr/>
        <a:lstStyle/>
        <a:p>
          <a:endParaRPr lang="en-US"/>
        </a:p>
      </dgm:t>
    </dgm:pt>
    <dgm:pt modelId="{2B653A3C-247D-4685-8B04-B19D2494BA72}" type="sibTrans" cxnId="{1341ECE9-469A-4552-AEDC-E6F4A04F61E6}">
      <dgm:prSet/>
      <dgm:spPr/>
      <dgm:t>
        <a:bodyPr/>
        <a:lstStyle/>
        <a:p>
          <a:endParaRPr lang="en-US"/>
        </a:p>
      </dgm:t>
    </dgm:pt>
    <dgm:pt modelId="{8E7AB4B3-24F6-4AF0-AFC7-C4C2C08B2DBA}">
      <dgm:prSet/>
      <dgm:spPr/>
      <dgm:t>
        <a:bodyPr/>
        <a:lstStyle/>
        <a:p>
          <a:r>
            <a:rPr lang="en-US" b="1"/>
            <a:t>Information overload </a:t>
          </a:r>
          <a:r>
            <a:rPr lang="en-US"/>
            <a:t>- Displaying too much information on the HUD could overwhelm the driver, leading to cognitive overload and distraction rather than enhancing situational awareness.</a:t>
          </a:r>
        </a:p>
      </dgm:t>
    </dgm:pt>
    <dgm:pt modelId="{4B6A8775-07D0-4F51-AFDD-FFBBC0BCB79A}" type="parTrans" cxnId="{AE187C15-3753-4F00-884D-CAAE2C84FB4F}">
      <dgm:prSet/>
      <dgm:spPr/>
      <dgm:t>
        <a:bodyPr/>
        <a:lstStyle/>
        <a:p>
          <a:endParaRPr lang="en-US"/>
        </a:p>
      </dgm:t>
    </dgm:pt>
    <dgm:pt modelId="{1290870F-E261-4C46-A805-6505453ACCD2}" type="sibTrans" cxnId="{AE187C15-3753-4F00-884D-CAAE2C84FB4F}">
      <dgm:prSet/>
      <dgm:spPr/>
      <dgm:t>
        <a:bodyPr/>
        <a:lstStyle/>
        <a:p>
          <a:endParaRPr lang="en-US"/>
        </a:p>
      </dgm:t>
    </dgm:pt>
    <dgm:pt modelId="{0A8549E2-3106-442C-89E9-C12BCDBF7BEF}">
      <dgm:prSet/>
      <dgm:spPr/>
      <dgm:t>
        <a:bodyPr/>
        <a:lstStyle/>
        <a:p>
          <a:r>
            <a:rPr lang="en-US" b="1" dirty="0"/>
            <a:t>Glare and visibility issues </a:t>
          </a:r>
          <a:r>
            <a:rPr lang="en-US" dirty="0"/>
            <a:t>- HUDs may suffer from glare, particularly in bright sunlight or when driving at night. This glare can reduce visibility and make it difficult for drivers to see the information displayed.</a:t>
          </a:r>
        </a:p>
      </dgm:t>
    </dgm:pt>
    <dgm:pt modelId="{0D560C12-EBB4-40F0-B7A9-2F229422CE15}" type="parTrans" cxnId="{07795430-34D3-46E5-8ECB-6FCB8A941720}">
      <dgm:prSet/>
      <dgm:spPr/>
      <dgm:t>
        <a:bodyPr/>
        <a:lstStyle/>
        <a:p>
          <a:endParaRPr lang="en-US"/>
        </a:p>
      </dgm:t>
    </dgm:pt>
    <dgm:pt modelId="{6B45E01D-3FFE-40FA-8AEA-C60DC42C0C9F}" type="sibTrans" cxnId="{07795430-34D3-46E5-8ECB-6FCB8A941720}">
      <dgm:prSet/>
      <dgm:spPr/>
      <dgm:t>
        <a:bodyPr/>
        <a:lstStyle/>
        <a:p>
          <a:endParaRPr lang="en-US"/>
        </a:p>
      </dgm:t>
    </dgm:pt>
    <dgm:pt modelId="{A7A51BEB-6E78-466D-9E27-97E2B55B9AC9}">
      <dgm:prSet/>
      <dgm:spPr/>
      <dgm:t>
        <a:bodyPr/>
        <a:lstStyle/>
        <a:p>
          <a:r>
            <a:rPr lang="en-US" b="1"/>
            <a:t>Dependency</a:t>
          </a:r>
          <a:r>
            <a:rPr lang="en-US"/>
            <a:t> - Drivers may become overly reliant on the HUD for information, potentially leading to a decrease in situational awareness when the HUD is not available or malfunctions.</a:t>
          </a:r>
        </a:p>
      </dgm:t>
    </dgm:pt>
    <dgm:pt modelId="{91853D1A-608B-4107-B6E0-6CE3A3CCACBD}" type="parTrans" cxnId="{56C5BDF0-A8CE-4A20-94EC-F8805DE0F9E3}">
      <dgm:prSet/>
      <dgm:spPr/>
      <dgm:t>
        <a:bodyPr/>
        <a:lstStyle/>
        <a:p>
          <a:endParaRPr lang="en-US"/>
        </a:p>
      </dgm:t>
    </dgm:pt>
    <dgm:pt modelId="{8A56C7E4-B290-4273-8F73-65D7E1C29640}" type="sibTrans" cxnId="{56C5BDF0-A8CE-4A20-94EC-F8805DE0F9E3}">
      <dgm:prSet/>
      <dgm:spPr/>
      <dgm:t>
        <a:bodyPr/>
        <a:lstStyle/>
        <a:p>
          <a:endParaRPr lang="en-US"/>
        </a:p>
      </dgm:t>
    </dgm:pt>
    <dgm:pt modelId="{7050A2A2-448B-4D07-B725-48D315D29932}" type="pres">
      <dgm:prSet presAssocID="{914628CE-55B4-4329-A11F-EF526D0B3384}" presName="root" presStyleCnt="0">
        <dgm:presLayoutVars>
          <dgm:dir/>
          <dgm:resizeHandles val="exact"/>
        </dgm:presLayoutVars>
      </dgm:prSet>
      <dgm:spPr/>
    </dgm:pt>
    <dgm:pt modelId="{DDD3E8E0-98E0-4552-A120-10C2C05AEEC8}" type="pres">
      <dgm:prSet presAssocID="{914628CE-55B4-4329-A11F-EF526D0B3384}" presName="container" presStyleCnt="0">
        <dgm:presLayoutVars>
          <dgm:dir/>
          <dgm:resizeHandles val="exact"/>
        </dgm:presLayoutVars>
      </dgm:prSet>
      <dgm:spPr/>
    </dgm:pt>
    <dgm:pt modelId="{AA3CE632-C736-42E8-82BD-7E0721C0E3D9}" type="pres">
      <dgm:prSet presAssocID="{4F490DD4-CB3E-4B46-99E6-2700DE36E5A7}" presName="compNode" presStyleCnt="0"/>
      <dgm:spPr/>
    </dgm:pt>
    <dgm:pt modelId="{83083287-CC15-4210-ABBD-6AF795C8F082}" type="pres">
      <dgm:prSet presAssocID="{4F490DD4-CB3E-4B46-99E6-2700DE36E5A7}" presName="iconBgRect" presStyleLbl="bgShp" presStyleIdx="0" presStyleCnt="4"/>
      <dgm:spPr/>
    </dgm:pt>
    <dgm:pt modelId="{606C99C9-2CA5-49FB-81D5-3310D439ABDF}" type="pres">
      <dgm:prSet presAssocID="{4F490DD4-CB3E-4B46-99E6-2700DE36E5A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
        </a:ext>
      </dgm:extLst>
    </dgm:pt>
    <dgm:pt modelId="{7E5635EB-30C8-4AA5-9ADE-11829EFEE4A0}" type="pres">
      <dgm:prSet presAssocID="{4F490DD4-CB3E-4B46-99E6-2700DE36E5A7}" presName="spaceRect" presStyleCnt="0"/>
      <dgm:spPr/>
    </dgm:pt>
    <dgm:pt modelId="{9B7CC503-A39F-465F-A3AC-28CA77284F0C}" type="pres">
      <dgm:prSet presAssocID="{4F490DD4-CB3E-4B46-99E6-2700DE36E5A7}" presName="textRect" presStyleLbl="revTx" presStyleIdx="0" presStyleCnt="4" custScaleY="108185">
        <dgm:presLayoutVars>
          <dgm:chMax val="1"/>
          <dgm:chPref val="1"/>
        </dgm:presLayoutVars>
      </dgm:prSet>
      <dgm:spPr/>
    </dgm:pt>
    <dgm:pt modelId="{DD77A00A-9C36-4EE6-8FD3-204BA7344E9C}" type="pres">
      <dgm:prSet presAssocID="{2B653A3C-247D-4685-8B04-B19D2494BA72}" presName="sibTrans" presStyleLbl="sibTrans2D1" presStyleIdx="0" presStyleCnt="0"/>
      <dgm:spPr/>
    </dgm:pt>
    <dgm:pt modelId="{F81473A1-0A75-44A5-8581-026FC7DD9627}" type="pres">
      <dgm:prSet presAssocID="{8E7AB4B3-24F6-4AF0-AFC7-C4C2C08B2DBA}" presName="compNode" presStyleCnt="0"/>
      <dgm:spPr/>
    </dgm:pt>
    <dgm:pt modelId="{3D7F2621-2904-40A9-B632-B84B89FAF295}" type="pres">
      <dgm:prSet presAssocID="{8E7AB4B3-24F6-4AF0-AFC7-C4C2C08B2DBA}" presName="iconBgRect" presStyleLbl="bgShp" presStyleIdx="1" presStyleCnt="4"/>
      <dgm:spPr/>
    </dgm:pt>
    <dgm:pt modelId="{F633E0A3-9079-4034-8B98-56C45FED0CA0}" type="pres">
      <dgm:prSet presAssocID="{8E7AB4B3-24F6-4AF0-AFC7-C4C2C08B2DB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70250F5A-C558-4DF6-8E9E-7503A4B088BD}" type="pres">
      <dgm:prSet presAssocID="{8E7AB4B3-24F6-4AF0-AFC7-C4C2C08B2DBA}" presName="spaceRect" presStyleCnt="0"/>
      <dgm:spPr/>
    </dgm:pt>
    <dgm:pt modelId="{753360A5-EFE3-4CD9-83A8-89DF65FCDC5F}" type="pres">
      <dgm:prSet presAssocID="{8E7AB4B3-24F6-4AF0-AFC7-C4C2C08B2DBA}" presName="textRect" presStyleLbl="revTx" presStyleIdx="1" presStyleCnt="4">
        <dgm:presLayoutVars>
          <dgm:chMax val="1"/>
          <dgm:chPref val="1"/>
        </dgm:presLayoutVars>
      </dgm:prSet>
      <dgm:spPr/>
    </dgm:pt>
    <dgm:pt modelId="{2E9A71A8-39B3-4952-A385-3447FB31C250}" type="pres">
      <dgm:prSet presAssocID="{1290870F-E261-4C46-A805-6505453ACCD2}" presName="sibTrans" presStyleLbl="sibTrans2D1" presStyleIdx="0" presStyleCnt="0"/>
      <dgm:spPr/>
    </dgm:pt>
    <dgm:pt modelId="{EDC02CA3-2130-429A-9CBE-5F47C18CA2D4}" type="pres">
      <dgm:prSet presAssocID="{0A8549E2-3106-442C-89E9-C12BCDBF7BEF}" presName="compNode" presStyleCnt="0"/>
      <dgm:spPr/>
    </dgm:pt>
    <dgm:pt modelId="{1333DF55-6B6A-4232-8607-C64150C8C827}" type="pres">
      <dgm:prSet presAssocID="{0A8549E2-3106-442C-89E9-C12BCDBF7BEF}" presName="iconBgRect" presStyleLbl="bgShp" presStyleIdx="2" presStyleCnt="4"/>
      <dgm:spPr/>
    </dgm:pt>
    <dgm:pt modelId="{B4BFF541-317E-468D-B9B8-3BB8448F429E}" type="pres">
      <dgm:prSet presAssocID="{0A8549E2-3106-442C-89E9-C12BCDBF7BE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im (Medium Sun) with solid fill"/>
        </a:ext>
      </dgm:extLst>
    </dgm:pt>
    <dgm:pt modelId="{BA37F1B7-4E9D-4698-BB90-5D047031ACCA}" type="pres">
      <dgm:prSet presAssocID="{0A8549E2-3106-442C-89E9-C12BCDBF7BEF}" presName="spaceRect" presStyleCnt="0"/>
      <dgm:spPr/>
    </dgm:pt>
    <dgm:pt modelId="{C0C1A6C5-B870-4717-B5FE-4936213BB745}" type="pres">
      <dgm:prSet presAssocID="{0A8549E2-3106-442C-89E9-C12BCDBF7BEF}" presName="textRect" presStyleLbl="revTx" presStyleIdx="2" presStyleCnt="4">
        <dgm:presLayoutVars>
          <dgm:chMax val="1"/>
          <dgm:chPref val="1"/>
        </dgm:presLayoutVars>
      </dgm:prSet>
      <dgm:spPr/>
    </dgm:pt>
    <dgm:pt modelId="{D7E27D8B-2DFA-4408-BEDA-C7F63D04F300}" type="pres">
      <dgm:prSet presAssocID="{6B45E01D-3FFE-40FA-8AEA-C60DC42C0C9F}" presName="sibTrans" presStyleLbl="sibTrans2D1" presStyleIdx="0" presStyleCnt="0"/>
      <dgm:spPr/>
    </dgm:pt>
    <dgm:pt modelId="{1FA716D0-5787-4419-865F-792D628A8C46}" type="pres">
      <dgm:prSet presAssocID="{A7A51BEB-6E78-466D-9E27-97E2B55B9AC9}" presName="compNode" presStyleCnt="0"/>
      <dgm:spPr/>
    </dgm:pt>
    <dgm:pt modelId="{F6F6FE59-AFB0-4ADB-8D4E-EEE8A9467807}" type="pres">
      <dgm:prSet presAssocID="{A7A51BEB-6E78-466D-9E27-97E2B55B9AC9}" presName="iconBgRect" presStyleLbl="bgShp" presStyleIdx="3" presStyleCnt="4"/>
      <dgm:spPr/>
    </dgm:pt>
    <dgm:pt modelId="{568E8420-E74B-444D-BE6B-30CAA0071FD3}" type="pres">
      <dgm:prSet presAssocID="{A7A51BEB-6E78-466D-9E27-97E2B55B9A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37A6B404-2BC5-4A5A-8B18-603690A92EC4}" type="pres">
      <dgm:prSet presAssocID="{A7A51BEB-6E78-466D-9E27-97E2B55B9AC9}" presName="spaceRect" presStyleCnt="0"/>
      <dgm:spPr/>
    </dgm:pt>
    <dgm:pt modelId="{6E797AB8-5BE4-41FB-B364-CFEB1B4A60AE}" type="pres">
      <dgm:prSet presAssocID="{A7A51BEB-6E78-466D-9E27-97E2B55B9AC9}" presName="textRect" presStyleLbl="revTx" presStyleIdx="3" presStyleCnt="4">
        <dgm:presLayoutVars>
          <dgm:chMax val="1"/>
          <dgm:chPref val="1"/>
        </dgm:presLayoutVars>
      </dgm:prSet>
      <dgm:spPr/>
    </dgm:pt>
  </dgm:ptLst>
  <dgm:cxnLst>
    <dgm:cxn modelId="{E48B2D11-210A-48EE-9366-1254FA0E770B}" type="presOf" srcId="{6B45E01D-3FFE-40FA-8AEA-C60DC42C0C9F}" destId="{D7E27D8B-2DFA-4408-BEDA-C7F63D04F300}" srcOrd="0" destOrd="0" presId="urn:microsoft.com/office/officeart/2018/2/layout/IconCircleList"/>
    <dgm:cxn modelId="{AE187C15-3753-4F00-884D-CAAE2C84FB4F}" srcId="{914628CE-55B4-4329-A11F-EF526D0B3384}" destId="{8E7AB4B3-24F6-4AF0-AFC7-C4C2C08B2DBA}" srcOrd="1" destOrd="0" parTransId="{4B6A8775-07D0-4F51-AFDD-FFBBC0BCB79A}" sibTransId="{1290870F-E261-4C46-A805-6505453ACCD2}"/>
    <dgm:cxn modelId="{47E94216-43AB-45BF-BC0C-02C4FD60EC25}" type="presOf" srcId="{0A8549E2-3106-442C-89E9-C12BCDBF7BEF}" destId="{C0C1A6C5-B870-4717-B5FE-4936213BB745}" srcOrd="0" destOrd="0" presId="urn:microsoft.com/office/officeart/2018/2/layout/IconCircleList"/>
    <dgm:cxn modelId="{9DD59829-B7BE-4D79-ABE8-82C9875EADBB}" type="presOf" srcId="{914628CE-55B4-4329-A11F-EF526D0B3384}" destId="{7050A2A2-448B-4D07-B725-48D315D29932}" srcOrd="0" destOrd="0" presId="urn:microsoft.com/office/officeart/2018/2/layout/IconCircleList"/>
    <dgm:cxn modelId="{3770B42F-7B9E-4C2A-A8A5-999E54FC0BBB}" type="presOf" srcId="{1290870F-E261-4C46-A805-6505453ACCD2}" destId="{2E9A71A8-39B3-4952-A385-3447FB31C250}" srcOrd="0" destOrd="0" presId="urn:microsoft.com/office/officeart/2018/2/layout/IconCircleList"/>
    <dgm:cxn modelId="{07795430-34D3-46E5-8ECB-6FCB8A941720}" srcId="{914628CE-55B4-4329-A11F-EF526D0B3384}" destId="{0A8549E2-3106-442C-89E9-C12BCDBF7BEF}" srcOrd="2" destOrd="0" parTransId="{0D560C12-EBB4-40F0-B7A9-2F229422CE15}" sibTransId="{6B45E01D-3FFE-40FA-8AEA-C60DC42C0C9F}"/>
    <dgm:cxn modelId="{3867293A-4B1D-4CF4-8821-548CF86B923A}" type="presOf" srcId="{8E7AB4B3-24F6-4AF0-AFC7-C4C2C08B2DBA}" destId="{753360A5-EFE3-4CD9-83A8-89DF65FCDC5F}" srcOrd="0" destOrd="0" presId="urn:microsoft.com/office/officeart/2018/2/layout/IconCircleList"/>
    <dgm:cxn modelId="{E00C2A3E-DCEB-4204-B0AE-99093DDA0A26}" type="presOf" srcId="{A7A51BEB-6E78-466D-9E27-97E2B55B9AC9}" destId="{6E797AB8-5BE4-41FB-B364-CFEB1B4A60AE}" srcOrd="0" destOrd="0" presId="urn:microsoft.com/office/officeart/2018/2/layout/IconCircleList"/>
    <dgm:cxn modelId="{A406807A-3386-49BA-B2ED-96DF5B942CF8}" type="presOf" srcId="{4F490DD4-CB3E-4B46-99E6-2700DE36E5A7}" destId="{9B7CC503-A39F-465F-A3AC-28CA77284F0C}" srcOrd="0" destOrd="0" presId="urn:microsoft.com/office/officeart/2018/2/layout/IconCircleList"/>
    <dgm:cxn modelId="{600054C9-2CCC-49E1-9126-57E95894A645}" type="presOf" srcId="{2B653A3C-247D-4685-8B04-B19D2494BA72}" destId="{DD77A00A-9C36-4EE6-8FD3-204BA7344E9C}" srcOrd="0" destOrd="0" presId="urn:microsoft.com/office/officeart/2018/2/layout/IconCircleList"/>
    <dgm:cxn modelId="{1341ECE9-469A-4552-AEDC-E6F4A04F61E6}" srcId="{914628CE-55B4-4329-A11F-EF526D0B3384}" destId="{4F490DD4-CB3E-4B46-99E6-2700DE36E5A7}" srcOrd="0" destOrd="0" parTransId="{3C2BC2EE-2C1B-4D6D-A4E2-C3CCEBFC5890}" sibTransId="{2B653A3C-247D-4685-8B04-B19D2494BA72}"/>
    <dgm:cxn modelId="{56C5BDF0-A8CE-4A20-94EC-F8805DE0F9E3}" srcId="{914628CE-55B4-4329-A11F-EF526D0B3384}" destId="{A7A51BEB-6E78-466D-9E27-97E2B55B9AC9}" srcOrd="3" destOrd="0" parTransId="{91853D1A-608B-4107-B6E0-6CE3A3CCACBD}" sibTransId="{8A56C7E4-B290-4273-8F73-65D7E1C29640}"/>
    <dgm:cxn modelId="{E620C2D4-E025-4E70-BD2A-69B0700736BA}" type="presParOf" srcId="{7050A2A2-448B-4D07-B725-48D315D29932}" destId="{DDD3E8E0-98E0-4552-A120-10C2C05AEEC8}" srcOrd="0" destOrd="0" presId="urn:microsoft.com/office/officeart/2018/2/layout/IconCircleList"/>
    <dgm:cxn modelId="{987DABAE-7DD4-4911-962A-54232CABD3E9}" type="presParOf" srcId="{DDD3E8E0-98E0-4552-A120-10C2C05AEEC8}" destId="{AA3CE632-C736-42E8-82BD-7E0721C0E3D9}" srcOrd="0" destOrd="0" presId="urn:microsoft.com/office/officeart/2018/2/layout/IconCircleList"/>
    <dgm:cxn modelId="{9170F669-AF6A-4541-B4A2-52B78BE8B7EB}" type="presParOf" srcId="{AA3CE632-C736-42E8-82BD-7E0721C0E3D9}" destId="{83083287-CC15-4210-ABBD-6AF795C8F082}" srcOrd="0" destOrd="0" presId="urn:microsoft.com/office/officeart/2018/2/layout/IconCircleList"/>
    <dgm:cxn modelId="{5C53B168-AB25-4133-BC41-1446C5D0A49C}" type="presParOf" srcId="{AA3CE632-C736-42E8-82BD-7E0721C0E3D9}" destId="{606C99C9-2CA5-49FB-81D5-3310D439ABDF}" srcOrd="1" destOrd="0" presId="urn:microsoft.com/office/officeart/2018/2/layout/IconCircleList"/>
    <dgm:cxn modelId="{408B292C-1614-45F8-89ED-168A878B52E3}" type="presParOf" srcId="{AA3CE632-C736-42E8-82BD-7E0721C0E3D9}" destId="{7E5635EB-30C8-4AA5-9ADE-11829EFEE4A0}" srcOrd="2" destOrd="0" presId="urn:microsoft.com/office/officeart/2018/2/layout/IconCircleList"/>
    <dgm:cxn modelId="{226D72B4-8956-4135-8E6F-C6821306C86C}" type="presParOf" srcId="{AA3CE632-C736-42E8-82BD-7E0721C0E3D9}" destId="{9B7CC503-A39F-465F-A3AC-28CA77284F0C}" srcOrd="3" destOrd="0" presId="urn:microsoft.com/office/officeart/2018/2/layout/IconCircleList"/>
    <dgm:cxn modelId="{DFCC6EF3-4B54-443F-8FF0-4C377AED92ED}" type="presParOf" srcId="{DDD3E8E0-98E0-4552-A120-10C2C05AEEC8}" destId="{DD77A00A-9C36-4EE6-8FD3-204BA7344E9C}" srcOrd="1" destOrd="0" presId="urn:microsoft.com/office/officeart/2018/2/layout/IconCircleList"/>
    <dgm:cxn modelId="{3FDCE27E-536E-4FBD-856C-91DF382043AD}" type="presParOf" srcId="{DDD3E8E0-98E0-4552-A120-10C2C05AEEC8}" destId="{F81473A1-0A75-44A5-8581-026FC7DD9627}" srcOrd="2" destOrd="0" presId="urn:microsoft.com/office/officeart/2018/2/layout/IconCircleList"/>
    <dgm:cxn modelId="{B0C4379F-870A-4D18-B5F9-4E14EBA75FA9}" type="presParOf" srcId="{F81473A1-0A75-44A5-8581-026FC7DD9627}" destId="{3D7F2621-2904-40A9-B632-B84B89FAF295}" srcOrd="0" destOrd="0" presId="urn:microsoft.com/office/officeart/2018/2/layout/IconCircleList"/>
    <dgm:cxn modelId="{F60B3E0F-3DC1-4E36-B314-9D13D3F12BF2}" type="presParOf" srcId="{F81473A1-0A75-44A5-8581-026FC7DD9627}" destId="{F633E0A3-9079-4034-8B98-56C45FED0CA0}" srcOrd="1" destOrd="0" presId="urn:microsoft.com/office/officeart/2018/2/layout/IconCircleList"/>
    <dgm:cxn modelId="{0B5553BC-B1C4-411D-8EA9-977D0611FC5C}" type="presParOf" srcId="{F81473A1-0A75-44A5-8581-026FC7DD9627}" destId="{70250F5A-C558-4DF6-8E9E-7503A4B088BD}" srcOrd="2" destOrd="0" presId="urn:microsoft.com/office/officeart/2018/2/layout/IconCircleList"/>
    <dgm:cxn modelId="{00489308-C624-428D-BBED-91498C1D71C8}" type="presParOf" srcId="{F81473A1-0A75-44A5-8581-026FC7DD9627}" destId="{753360A5-EFE3-4CD9-83A8-89DF65FCDC5F}" srcOrd="3" destOrd="0" presId="urn:microsoft.com/office/officeart/2018/2/layout/IconCircleList"/>
    <dgm:cxn modelId="{F90FC2DB-3641-4DA3-B4DD-A5F2F7ECF3AD}" type="presParOf" srcId="{DDD3E8E0-98E0-4552-A120-10C2C05AEEC8}" destId="{2E9A71A8-39B3-4952-A385-3447FB31C250}" srcOrd="3" destOrd="0" presId="urn:microsoft.com/office/officeart/2018/2/layout/IconCircleList"/>
    <dgm:cxn modelId="{59A26C2A-D4D6-479B-8D18-3519BD7B80F8}" type="presParOf" srcId="{DDD3E8E0-98E0-4552-A120-10C2C05AEEC8}" destId="{EDC02CA3-2130-429A-9CBE-5F47C18CA2D4}" srcOrd="4" destOrd="0" presId="urn:microsoft.com/office/officeart/2018/2/layout/IconCircleList"/>
    <dgm:cxn modelId="{D75CD13D-062E-4134-9B02-6352B42B5263}" type="presParOf" srcId="{EDC02CA3-2130-429A-9CBE-5F47C18CA2D4}" destId="{1333DF55-6B6A-4232-8607-C64150C8C827}" srcOrd="0" destOrd="0" presId="urn:microsoft.com/office/officeart/2018/2/layout/IconCircleList"/>
    <dgm:cxn modelId="{26801FDD-925B-4B5C-8164-5C3E711947DF}" type="presParOf" srcId="{EDC02CA3-2130-429A-9CBE-5F47C18CA2D4}" destId="{B4BFF541-317E-468D-B9B8-3BB8448F429E}" srcOrd="1" destOrd="0" presId="urn:microsoft.com/office/officeart/2018/2/layout/IconCircleList"/>
    <dgm:cxn modelId="{6A6305FA-DD27-4EC3-989E-0B9E7CEE82B7}" type="presParOf" srcId="{EDC02CA3-2130-429A-9CBE-5F47C18CA2D4}" destId="{BA37F1B7-4E9D-4698-BB90-5D047031ACCA}" srcOrd="2" destOrd="0" presId="urn:microsoft.com/office/officeart/2018/2/layout/IconCircleList"/>
    <dgm:cxn modelId="{38A49ECD-135E-47CF-8AA4-58D79D80C795}" type="presParOf" srcId="{EDC02CA3-2130-429A-9CBE-5F47C18CA2D4}" destId="{C0C1A6C5-B870-4717-B5FE-4936213BB745}" srcOrd="3" destOrd="0" presId="urn:microsoft.com/office/officeart/2018/2/layout/IconCircleList"/>
    <dgm:cxn modelId="{F9D11A7B-69A4-4A80-A336-3DDF6D4FF218}" type="presParOf" srcId="{DDD3E8E0-98E0-4552-A120-10C2C05AEEC8}" destId="{D7E27D8B-2DFA-4408-BEDA-C7F63D04F300}" srcOrd="5" destOrd="0" presId="urn:microsoft.com/office/officeart/2018/2/layout/IconCircleList"/>
    <dgm:cxn modelId="{81772E42-5051-4C3D-9828-72B1C76EB421}" type="presParOf" srcId="{DDD3E8E0-98E0-4552-A120-10C2C05AEEC8}" destId="{1FA716D0-5787-4419-865F-792D628A8C46}" srcOrd="6" destOrd="0" presId="urn:microsoft.com/office/officeart/2018/2/layout/IconCircleList"/>
    <dgm:cxn modelId="{454AE066-5FA6-4F55-A66E-5CDAA997A6C5}" type="presParOf" srcId="{1FA716D0-5787-4419-865F-792D628A8C46}" destId="{F6F6FE59-AFB0-4ADB-8D4E-EEE8A9467807}" srcOrd="0" destOrd="0" presId="urn:microsoft.com/office/officeart/2018/2/layout/IconCircleList"/>
    <dgm:cxn modelId="{F723A121-E322-43CD-B0C3-FD4D76DE4462}" type="presParOf" srcId="{1FA716D0-5787-4419-865F-792D628A8C46}" destId="{568E8420-E74B-444D-BE6B-30CAA0071FD3}" srcOrd="1" destOrd="0" presId="urn:microsoft.com/office/officeart/2018/2/layout/IconCircleList"/>
    <dgm:cxn modelId="{5F8D3071-845C-4D20-83BD-EA5D8306F6A6}" type="presParOf" srcId="{1FA716D0-5787-4419-865F-792D628A8C46}" destId="{37A6B404-2BC5-4A5A-8B18-603690A92EC4}" srcOrd="2" destOrd="0" presId="urn:microsoft.com/office/officeart/2018/2/layout/IconCircleList"/>
    <dgm:cxn modelId="{A7EC5B6B-3840-4316-A212-3FD94E729B65}" type="presParOf" srcId="{1FA716D0-5787-4419-865F-792D628A8C46}" destId="{6E797AB8-5BE4-41FB-B364-CFEB1B4A60A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C53A1-3894-1546-B129-B2428B0C33A1}">
      <dsp:nvSpPr>
        <dsp:cNvPr id="0" name=""/>
        <dsp:cNvSpPr/>
      </dsp:nvSpPr>
      <dsp:spPr>
        <a:xfrm>
          <a:off x="0" y="567046"/>
          <a:ext cx="6151830" cy="1247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7450" tIns="458216" rIns="477450" bIns="156464" numCol="1" spcCol="1270" anchor="t" anchorCtr="0">
          <a:noAutofit/>
        </a:bodyPr>
        <a:lstStyle/>
        <a:p>
          <a:pPr marL="228600" lvl="1" indent="-228600" algn="l" defTabSz="977900">
            <a:lnSpc>
              <a:spcPct val="90000"/>
            </a:lnSpc>
            <a:spcBef>
              <a:spcPct val="0"/>
            </a:spcBef>
            <a:spcAft>
              <a:spcPct val="15000"/>
            </a:spcAft>
            <a:buNone/>
          </a:pPr>
          <a:r>
            <a:rPr lang="en-US" sz="2200" kern="1200" dirty="0"/>
            <a:t>Nearly 75% of drivers are apprehensive about autonomous driving technology.</a:t>
          </a:r>
        </a:p>
      </dsp:txBody>
      <dsp:txXfrm>
        <a:off x="0" y="567046"/>
        <a:ext cx="6151830" cy="1247400"/>
      </dsp:txXfrm>
    </dsp:sp>
    <dsp:sp modelId="{D53224C6-C10A-2F4B-998C-3EE3E18638FE}">
      <dsp:nvSpPr>
        <dsp:cNvPr id="0" name=""/>
        <dsp:cNvSpPr/>
      </dsp:nvSpPr>
      <dsp:spPr>
        <a:xfrm>
          <a:off x="307591" y="242326"/>
          <a:ext cx="4306281" cy="6494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767" tIns="0" rIns="162767" bIns="0" numCol="1" spcCol="1270" anchor="ctr" anchorCtr="0">
          <a:noAutofit/>
        </a:bodyPr>
        <a:lstStyle/>
        <a:p>
          <a:pPr marL="0" lvl="0" indent="0" algn="l" defTabSz="1066800">
            <a:lnSpc>
              <a:spcPct val="90000"/>
            </a:lnSpc>
            <a:spcBef>
              <a:spcPct val="0"/>
            </a:spcBef>
            <a:spcAft>
              <a:spcPct val="35000"/>
            </a:spcAft>
            <a:buNone/>
          </a:pPr>
          <a:r>
            <a:rPr lang="en-US" sz="2400" kern="1200" dirty="0"/>
            <a:t>The Fear of the Unknown</a:t>
          </a:r>
        </a:p>
      </dsp:txBody>
      <dsp:txXfrm>
        <a:off x="339294" y="274029"/>
        <a:ext cx="4242875" cy="586034"/>
      </dsp:txXfrm>
    </dsp:sp>
    <dsp:sp modelId="{86A33892-38F2-DE40-9882-71364957C1C0}">
      <dsp:nvSpPr>
        <dsp:cNvPr id="0" name=""/>
        <dsp:cNvSpPr/>
      </dsp:nvSpPr>
      <dsp:spPr>
        <a:xfrm>
          <a:off x="0" y="2257966"/>
          <a:ext cx="6151830" cy="155925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7450" tIns="458216" rIns="477450" bIns="156464" numCol="1" spcCol="1270" anchor="t" anchorCtr="0">
          <a:noAutofit/>
        </a:bodyPr>
        <a:lstStyle/>
        <a:p>
          <a:pPr marL="228600" lvl="1" indent="-228600" algn="l" defTabSz="977900">
            <a:lnSpc>
              <a:spcPct val="90000"/>
            </a:lnSpc>
            <a:spcBef>
              <a:spcPct val="0"/>
            </a:spcBef>
            <a:spcAft>
              <a:spcPct val="15000"/>
            </a:spcAft>
            <a:buNone/>
          </a:pPr>
          <a:r>
            <a:rPr lang="en-US" sz="2200" kern="1200" dirty="0"/>
            <a:t>Distracted driving results in over 270,000 injuries and 3,000 deaths in the U.S. annually.</a:t>
          </a:r>
        </a:p>
      </dsp:txBody>
      <dsp:txXfrm>
        <a:off x="0" y="2257966"/>
        <a:ext cx="6151830" cy="1559250"/>
      </dsp:txXfrm>
    </dsp:sp>
    <dsp:sp modelId="{09CE8535-307A-C347-BEFA-185D212918B8}">
      <dsp:nvSpPr>
        <dsp:cNvPr id="0" name=""/>
        <dsp:cNvSpPr/>
      </dsp:nvSpPr>
      <dsp:spPr>
        <a:xfrm>
          <a:off x="307591" y="1933246"/>
          <a:ext cx="4306281" cy="6494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767" tIns="0" rIns="162767" bIns="0" numCol="1" spcCol="1270" anchor="ctr" anchorCtr="0">
          <a:noAutofit/>
        </a:bodyPr>
        <a:lstStyle/>
        <a:p>
          <a:pPr marL="0" lvl="0" indent="0" algn="l" defTabSz="1066800">
            <a:lnSpc>
              <a:spcPct val="90000"/>
            </a:lnSpc>
            <a:spcBef>
              <a:spcPct val="0"/>
            </a:spcBef>
            <a:spcAft>
              <a:spcPct val="35000"/>
            </a:spcAft>
            <a:buNone/>
          </a:pPr>
          <a:r>
            <a:rPr lang="en-US" sz="2400" kern="1200" dirty="0"/>
            <a:t>The Cost of Distraction</a:t>
          </a:r>
        </a:p>
      </dsp:txBody>
      <dsp:txXfrm>
        <a:off x="339294" y="1964949"/>
        <a:ext cx="4242875" cy="586034"/>
      </dsp:txXfrm>
    </dsp:sp>
    <dsp:sp modelId="{F4F30D99-3575-3F41-8287-E8E126327418}">
      <dsp:nvSpPr>
        <dsp:cNvPr id="0" name=""/>
        <dsp:cNvSpPr/>
      </dsp:nvSpPr>
      <dsp:spPr>
        <a:xfrm>
          <a:off x="0" y="4260736"/>
          <a:ext cx="6151830" cy="155925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7450" tIns="458216" rIns="477450" bIns="156464" numCol="1" spcCol="1270" anchor="t" anchorCtr="0">
          <a:noAutofit/>
        </a:bodyPr>
        <a:lstStyle/>
        <a:p>
          <a:pPr marL="228600" lvl="1" indent="-228600" algn="l" defTabSz="977900">
            <a:lnSpc>
              <a:spcPct val="90000"/>
            </a:lnSpc>
            <a:spcBef>
              <a:spcPct val="0"/>
            </a:spcBef>
            <a:spcAft>
              <a:spcPct val="15000"/>
            </a:spcAft>
            <a:buNone/>
          </a:pPr>
          <a:r>
            <a:rPr lang="en-US" sz="2200" kern="1200" dirty="0"/>
            <a:t>Despite advancements, the market remains hesitant about fully embracing next-gen driving technologies.</a:t>
          </a:r>
        </a:p>
      </dsp:txBody>
      <dsp:txXfrm>
        <a:off x="0" y="4260736"/>
        <a:ext cx="6151830" cy="1559250"/>
      </dsp:txXfrm>
    </dsp:sp>
    <dsp:sp modelId="{0880A33B-6AF1-7D4A-93D3-268B04DADAE0}">
      <dsp:nvSpPr>
        <dsp:cNvPr id="0" name=""/>
        <dsp:cNvSpPr/>
      </dsp:nvSpPr>
      <dsp:spPr>
        <a:xfrm>
          <a:off x="307591" y="3936016"/>
          <a:ext cx="4306281" cy="6494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767" tIns="0" rIns="162767" bIns="0" numCol="1" spcCol="1270" anchor="ctr" anchorCtr="0">
          <a:noAutofit/>
        </a:bodyPr>
        <a:lstStyle/>
        <a:p>
          <a:pPr marL="0" lvl="0" indent="0" algn="l" defTabSz="1066800">
            <a:lnSpc>
              <a:spcPct val="90000"/>
            </a:lnSpc>
            <a:spcBef>
              <a:spcPct val="0"/>
            </a:spcBef>
            <a:spcAft>
              <a:spcPct val="35000"/>
            </a:spcAft>
            <a:buNone/>
          </a:pPr>
          <a:r>
            <a:rPr lang="en-US" sz="2400" kern="1200" dirty="0"/>
            <a:t>The Trust Barrier</a:t>
          </a:r>
        </a:p>
      </dsp:txBody>
      <dsp:txXfrm>
        <a:off x="339294" y="3967719"/>
        <a:ext cx="4242875" cy="586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7A8881-273E-C041-BAFE-A3720CD8635B}">
      <dsp:nvSpPr>
        <dsp:cNvPr id="0" name=""/>
        <dsp:cNvSpPr/>
      </dsp:nvSpPr>
      <dsp:spPr>
        <a:xfrm rot="5400000">
          <a:off x="6436869" y="-2657563"/>
          <a:ext cx="948803" cy="6504726"/>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Wide Field of View: Capturing the entirety of the driving environment for a comprehensive visual experience.</a:t>
          </a:r>
        </a:p>
      </dsp:txBody>
      <dsp:txXfrm rot="-5400000">
        <a:off x="3658908" y="166715"/>
        <a:ext cx="6458409" cy="856169"/>
      </dsp:txXfrm>
    </dsp:sp>
    <dsp:sp modelId="{8C679EBC-B7F0-6047-8337-3F1F0E356897}">
      <dsp:nvSpPr>
        <dsp:cNvPr id="0" name=""/>
        <dsp:cNvSpPr/>
      </dsp:nvSpPr>
      <dsp:spPr>
        <a:xfrm>
          <a:off x="0" y="1796"/>
          <a:ext cx="3658908" cy="118600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a:t>Boundless Perspective</a:t>
          </a:r>
        </a:p>
      </dsp:txBody>
      <dsp:txXfrm>
        <a:off x="57896" y="59692"/>
        <a:ext cx="3543116" cy="1070212"/>
      </dsp:txXfrm>
    </dsp:sp>
    <dsp:sp modelId="{6DA969F5-DB99-A346-86AC-985043A670C8}">
      <dsp:nvSpPr>
        <dsp:cNvPr id="0" name=""/>
        <dsp:cNvSpPr/>
      </dsp:nvSpPr>
      <dsp:spPr>
        <a:xfrm rot="5400000">
          <a:off x="6436869" y="-1412258"/>
          <a:ext cx="948803" cy="6504726"/>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All Distances: Stay updated, from immediate in-cabin alerts to distant road signs and landmarks.</a:t>
          </a:r>
        </a:p>
      </dsp:txBody>
      <dsp:txXfrm rot="-5400000">
        <a:off x="3658908" y="1412020"/>
        <a:ext cx="6458409" cy="856169"/>
      </dsp:txXfrm>
    </dsp:sp>
    <dsp:sp modelId="{F19A3624-D2A2-7347-AA28-24314008A3E7}">
      <dsp:nvSpPr>
        <dsp:cNvPr id="0" name=""/>
        <dsp:cNvSpPr/>
      </dsp:nvSpPr>
      <dsp:spPr>
        <a:xfrm>
          <a:off x="0" y="1247102"/>
          <a:ext cx="3658908" cy="118600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a:t>Unrestricted Clarity</a:t>
          </a:r>
        </a:p>
      </dsp:txBody>
      <dsp:txXfrm>
        <a:off x="57896" y="1304998"/>
        <a:ext cx="3543116" cy="1070212"/>
      </dsp:txXfrm>
    </dsp:sp>
    <dsp:sp modelId="{8AF8962B-BC20-9242-88E4-6BF57E1A5C4C}">
      <dsp:nvSpPr>
        <dsp:cNvPr id="0" name=""/>
        <dsp:cNvSpPr/>
      </dsp:nvSpPr>
      <dsp:spPr>
        <a:xfrm rot="5400000">
          <a:off x="6436869" y="-166953"/>
          <a:ext cx="948803" cy="6504726"/>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All-Weather Performance: Maintain impeccable display clarity, irrespective of external weather conditions.</a:t>
          </a:r>
        </a:p>
      </dsp:txBody>
      <dsp:txXfrm rot="-5400000">
        <a:off x="3658908" y="2657325"/>
        <a:ext cx="6458409" cy="856169"/>
      </dsp:txXfrm>
    </dsp:sp>
    <dsp:sp modelId="{90EE45E8-42AB-114A-8A65-2EAE33A17236}">
      <dsp:nvSpPr>
        <dsp:cNvPr id="0" name=""/>
        <dsp:cNvSpPr/>
      </dsp:nvSpPr>
      <dsp:spPr>
        <a:xfrm>
          <a:off x="0" y="2492407"/>
          <a:ext cx="3658908" cy="118600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n-US" sz="3300" kern="1200" dirty="0"/>
            <a:t>Unyielding Brilliance</a:t>
          </a:r>
        </a:p>
      </dsp:txBody>
      <dsp:txXfrm>
        <a:off x="57896" y="2550303"/>
        <a:ext cx="3543116" cy="10702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BAF1A-2260-45CD-8A5A-93EC7FF4575D}">
      <dsp:nvSpPr>
        <dsp:cNvPr id="0" name=""/>
        <dsp:cNvSpPr/>
      </dsp:nvSpPr>
      <dsp:spPr>
        <a:xfrm>
          <a:off x="1221453" y="1091810"/>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B191AA-1F68-4D2B-9923-7A3E5E164489}">
      <dsp:nvSpPr>
        <dsp:cNvPr id="0" name=""/>
        <dsp:cNvSpPr/>
      </dsp:nvSpPr>
      <dsp:spPr>
        <a:xfrm>
          <a:off x="585036" y="2235453"/>
          <a:ext cx="2082834"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Reduces “eyes-off-road” driver distraction and divided attention across roads and dashboard information</a:t>
          </a:r>
        </a:p>
      </dsp:txBody>
      <dsp:txXfrm>
        <a:off x="585036" y="2235453"/>
        <a:ext cx="2082834" cy="1080000"/>
      </dsp:txXfrm>
    </dsp:sp>
    <dsp:sp modelId="{A823D6B1-A839-40DB-B6BD-A3A26750B810}">
      <dsp:nvSpPr>
        <dsp:cNvPr id="0" name=""/>
        <dsp:cNvSpPr/>
      </dsp:nvSpPr>
      <dsp:spPr>
        <a:xfrm>
          <a:off x="3477870" y="1091810"/>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91838B-3C5F-4E13-A9B7-310A2B11E585}">
      <dsp:nvSpPr>
        <dsp:cNvPr id="0" name=""/>
        <dsp:cNvSpPr/>
      </dsp:nvSpPr>
      <dsp:spPr>
        <a:xfrm>
          <a:off x="2982870" y="2235453"/>
          <a:ext cx="180000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Increases attention to traffic conditions and vehicle performance</a:t>
          </a:r>
        </a:p>
      </dsp:txBody>
      <dsp:txXfrm>
        <a:off x="2982870" y="2235453"/>
        <a:ext cx="1800000" cy="1080000"/>
      </dsp:txXfrm>
    </dsp:sp>
    <dsp:sp modelId="{7B9C8055-1C29-4702-A08A-745CECB360F0}">
      <dsp:nvSpPr>
        <dsp:cNvPr id="0" name=""/>
        <dsp:cNvSpPr/>
      </dsp:nvSpPr>
      <dsp:spPr>
        <a:xfrm>
          <a:off x="5592869" y="1091810"/>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38A76A-0E95-48F7-9701-BAA77A25111F}">
      <dsp:nvSpPr>
        <dsp:cNvPr id="0" name=""/>
        <dsp:cNvSpPr/>
      </dsp:nvSpPr>
      <dsp:spPr>
        <a:xfrm>
          <a:off x="5097870" y="2235453"/>
          <a:ext cx="180000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Projects turn-by-turn navigation instructions into drivers’ line-of-sight</a:t>
          </a:r>
        </a:p>
      </dsp:txBody>
      <dsp:txXfrm>
        <a:off x="5097870" y="2235453"/>
        <a:ext cx="1800000" cy="1080000"/>
      </dsp:txXfrm>
    </dsp:sp>
    <dsp:sp modelId="{73DF1BA6-F6BF-4D9D-BCEE-F9A80B73A4EA}">
      <dsp:nvSpPr>
        <dsp:cNvPr id="0" name=""/>
        <dsp:cNvSpPr/>
      </dsp:nvSpPr>
      <dsp:spPr>
        <a:xfrm>
          <a:off x="7707870" y="1091810"/>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FAC1A0-346A-4FC4-A810-4F212EA2A175}">
      <dsp:nvSpPr>
        <dsp:cNvPr id="0" name=""/>
        <dsp:cNvSpPr/>
      </dsp:nvSpPr>
      <dsp:spPr>
        <a:xfrm>
          <a:off x="7212870" y="2235453"/>
          <a:ext cx="180000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Offers dynamic display with higher levels of automated driving systems</a:t>
          </a:r>
        </a:p>
      </dsp:txBody>
      <dsp:txXfrm>
        <a:off x="7212870" y="2235453"/>
        <a:ext cx="1800000" cy="1080000"/>
      </dsp:txXfrm>
    </dsp:sp>
    <dsp:sp modelId="{396D71B4-9437-4AE3-BC4B-82FB2DC9C7BB}">
      <dsp:nvSpPr>
        <dsp:cNvPr id="0" name=""/>
        <dsp:cNvSpPr/>
      </dsp:nvSpPr>
      <dsp:spPr>
        <a:xfrm>
          <a:off x="9822869" y="1091810"/>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157A25-EC2D-4BBE-A45A-B0ECDEA3E2EF}">
      <dsp:nvSpPr>
        <dsp:cNvPr id="0" name=""/>
        <dsp:cNvSpPr/>
      </dsp:nvSpPr>
      <dsp:spPr>
        <a:xfrm>
          <a:off x="9327869" y="2235453"/>
          <a:ext cx="180000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Provides opportunity for more immersive media content to be consumed in-vehicle</a:t>
          </a:r>
        </a:p>
      </dsp:txBody>
      <dsp:txXfrm>
        <a:off x="9327869" y="2235453"/>
        <a:ext cx="1800000" cy="108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083287-CC15-4210-ABBD-6AF795C8F082}">
      <dsp:nvSpPr>
        <dsp:cNvPr id="0" name=""/>
        <dsp:cNvSpPr/>
      </dsp:nvSpPr>
      <dsp:spPr>
        <a:xfrm>
          <a:off x="2920" y="372942"/>
          <a:ext cx="1456072" cy="145607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6C99C9-2CA5-49FB-81D5-3310D439ABDF}">
      <dsp:nvSpPr>
        <dsp:cNvPr id="0" name=""/>
        <dsp:cNvSpPr/>
      </dsp:nvSpPr>
      <dsp:spPr>
        <a:xfrm>
          <a:off x="308695" y="678717"/>
          <a:ext cx="844521" cy="8445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7CC503-A39F-465F-A3AC-28CA77284F0C}">
      <dsp:nvSpPr>
        <dsp:cNvPr id="0" name=""/>
        <dsp:cNvSpPr/>
      </dsp:nvSpPr>
      <dsp:spPr>
        <a:xfrm>
          <a:off x="1771007" y="313352"/>
          <a:ext cx="3432169" cy="1575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kern="1200" dirty="0"/>
            <a:t>Distraction</a:t>
          </a:r>
          <a:r>
            <a:rPr lang="en-US" sz="1600" kern="1200" dirty="0"/>
            <a:t> - While HUD aims to reduce distraction by displaying information directly in the driver's line of sight, poorly designed or overly complex HUD interfaces could still cause distraction if they require significant attention from the driver.</a:t>
          </a:r>
        </a:p>
      </dsp:txBody>
      <dsp:txXfrm>
        <a:off x="1771007" y="313352"/>
        <a:ext cx="3432169" cy="1575251"/>
      </dsp:txXfrm>
    </dsp:sp>
    <dsp:sp modelId="{3D7F2621-2904-40A9-B632-B84B89FAF295}">
      <dsp:nvSpPr>
        <dsp:cNvPr id="0" name=""/>
        <dsp:cNvSpPr/>
      </dsp:nvSpPr>
      <dsp:spPr>
        <a:xfrm>
          <a:off x="5801207" y="372942"/>
          <a:ext cx="1456072" cy="145607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33E0A3-9079-4034-8B98-56C45FED0CA0}">
      <dsp:nvSpPr>
        <dsp:cNvPr id="0" name=""/>
        <dsp:cNvSpPr/>
      </dsp:nvSpPr>
      <dsp:spPr>
        <a:xfrm>
          <a:off x="6106982" y="678717"/>
          <a:ext cx="844521" cy="8445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3360A5-EFE3-4CD9-83A8-89DF65FCDC5F}">
      <dsp:nvSpPr>
        <dsp:cNvPr id="0" name=""/>
        <dsp:cNvSpPr/>
      </dsp:nvSpPr>
      <dsp:spPr>
        <a:xfrm>
          <a:off x="7569294" y="372942"/>
          <a:ext cx="3432169" cy="1456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kern="1200"/>
            <a:t>Information overload </a:t>
          </a:r>
          <a:r>
            <a:rPr lang="en-US" sz="1600" kern="1200"/>
            <a:t>- Displaying too much information on the HUD could overwhelm the driver, leading to cognitive overload and distraction rather than enhancing situational awareness.</a:t>
          </a:r>
        </a:p>
      </dsp:txBody>
      <dsp:txXfrm>
        <a:off x="7569294" y="372942"/>
        <a:ext cx="3432169" cy="1456072"/>
      </dsp:txXfrm>
    </dsp:sp>
    <dsp:sp modelId="{1333DF55-6B6A-4232-8607-C64150C8C827}">
      <dsp:nvSpPr>
        <dsp:cNvPr id="0" name=""/>
        <dsp:cNvSpPr/>
      </dsp:nvSpPr>
      <dsp:spPr>
        <a:xfrm>
          <a:off x="2920" y="2637839"/>
          <a:ext cx="1456072" cy="145607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BFF541-317E-468D-B9B8-3BB8448F429E}">
      <dsp:nvSpPr>
        <dsp:cNvPr id="0" name=""/>
        <dsp:cNvSpPr/>
      </dsp:nvSpPr>
      <dsp:spPr>
        <a:xfrm>
          <a:off x="308695" y="2943614"/>
          <a:ext cx="844521" cy="8445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C1A6C5-B870-4717-B5FE-4936213BB745}">
      <dsp:nvSpPr>
        <dsp:cNvPr id="0" name=""/>
        <dsp:cNvSpPr/>
      </dsp:nvSpPr>
      <dsp:spPr>
        <a:xfrm>
          <a:off x="1771007" y="2637839"/>
          <a:ext cx="3432169" cy="1456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kern="1200" dirty="0"/>
            <a:t>Glare and visibility issues </a:t>
          </a:r>
          <a:r>
            <a:rPr lang="en-US" sz="1600" kern="1200" dirty="0"/>
            <a:t>- HUDs may suffer from glare, particularly in bright sunlight or when driving at night. This glare can reduce visibility and make it difficult for drivers to see the information displayed.</a:t>
          </a:r>
        </a:p>
      </dsp:txBody>
      <dsp:txXfrm>
        <a:off x="1771007" y="2637839"/>
        <a:ext cx="3432169" cy="1456072"/>
      </dsp:txXfrm>
    </dsp:sp>
    <dsp:sp modelId="{F6F6FE59-AFB0-4ADB-8D4E-EEE8A9467807}">
      <dsp:nvSpPr>
        <dsp:cNvPr id="0" name=""/>
        <dsp:cNvSpPr/>
      </dsp:nvSpPr>
      <dsp:spPr>
        <a:xfrm>
          <a:off x="5801207" y="2637839"/>
          <a:ext cx="1456072" cy="145607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8E8420-E74B-444D-BE6B-30CAA0071FD3}">
      <dsp:nvSpPr>
        <dsp:cNvPr id="0" name=""/>
        <dsp:cNvSpPr/>
      </dsp:nvSpPr>
      <dsp:spPr>
        <a:xfrm>
          <a:off x="6106982" y="2943614"/>
          <a:ext cx="844521" cy="8445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797AB8-5BE4-41FB-B364-CFEB1B4A60AE}">
      <dsp:nvSpPr>
        <dsp:cNvPr id="0" name=""/>
        <dsp:cNvSpPr/>
      </dsp:nvSpPr>
      <dsp:spPr>
        <a:xfrm>
          <a:off x="7569294" y="2637839"/>
          <a:ext cx="3432169" cy="1456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b="1" kern="1200"/>
            <a:t>Dependency</a:t>
          </a:r>
          <a:r>
            <a:rPr lang="en-US" sz="1600" kern="1200"/>
            <a:t> - Drivers may become overly reliant on the HUD for information, potentially leading to a decrease in situational awareness when the HUD is not available or malfunctions.</a:t>
          </a:r>
        </a:p>
      </dsp:txBody>
      <dsp:txXfrm>
        <a:off x="7569294" y="2637839"/>
        <a:ext cx="3432169" cy="14560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A448CB-C50F-1442-A67B-A991BBE0CB44}" type="datetimeFigureOut">
              <a:rPr lang="en-US" smtClean="0"/>
              <a:t>4/1/24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EAACB-1CAD-9643-9190-E266CA59F5CD}" type="slidenum">
              <a:rPr lang="en-US" smtClean="0"/>
              <a:t>‹#›</a:t>
            </a:fld>
            <a:endParaRPr lang="en-US"/>
          </a:p>
        </p:txBody>
      </p:sp>
    </p:spTree>
    <p:extLst>
      <p:ext uri="{BB962C8B-B14F-4D97-AF65-F5344CB8AC3E}">
        <p14:creationId xmlns:p14="http://schemas.microsoft.com/office/powerpoint/2010/main" val="3146718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800" dirty="0">
                <a:solidFill>
                  <a:schemeClr val="accent6">
                    <a:lumMod val="75000"/>
                  </a:schemeClr>
                </a:solidFill>
              </a:rPr>
              <a:t>Tech company based out of California</a:t>
            </a:r>
          </a:p>
          <a:p>
            <a:pPr marL="800100" lvl="2" indent="-342900">
              <a:buFont typeface="Arial" panose="020B0604020202020204" pitchFamily="34" charset="0"/>
              <a:buChar char="•"/>
            </a:pPr>
            <a:r>
              <a:rPr lang="en-US" sz="2400" dirty="0">
                <a:solidFill>
                  <a:schemeClr val="accent6">
                    <a:lumMod val="75000"/>
                  </a:schemeClr>
                </a:solidFill>
              </a:rPr>
              <a:t>Specializes in 3D displays</a:t>
            </a:r>
          </a:p>
          <a:p>
            <a:pPr marL="342900" indent="-342900">
              <a:buFont typeface="Arial" panose="020B0604020202020204" pitchFamily="34" charset="0"/>
              <a:buChar char="•"/>
            </a:pPr>
            <a:r>
              <a:rPr lang="en-US" sz="2800" dirty="0">
                <a:solidFill>
                  <a:schemeClr val="accent6">
                    <a:lumMod val="75000"/>
                  </a:schemeClr>
                </a:solidFill>
              </a:rPr>
              <a:t>Develops 3D display technology that delivers augmented reality experiences in vehicles that accounts for distractions, navigation, and other features</a:t>
            </a:r>
          </a:p>
          <a:p>
            <a:pPr marL="342900" indent="-342900">
              <a:buFont typeface="Arial" panose="020B0604020202020204" pitchFamily="34" charset="0"/>
              <a:buChar char="•"/>
            </a:pPr>
            <a:r>
              <a:rPr lang="en-US" sz="2800" dirty="0">
                <a:solidFill>
                  <a:schemeClr val="accent6">
                    <a:lumMod val="75000"/>
                  </a:schemeClr>
                </a:solidFill>
              </a:rPr>
              <a:t>Built for existing platforms and sensors</a:t>
            </a:r>
          </a:p>
          <a:p>
            <a:pPr marL="800100" lvl="2" indent="-342900">
              <a:buFont typeface="Arial" panose="020B0604020202020204" pitchFamily="34" charset="0"/>
              <a:buChar char="•"/>
            </a:pPr>
            <a:r>
              <a:rPr lang="en-US" sz="2400" dirty="0">
                <a:solidFill>
                  <a:schemeClr val="accent6">
                    <a:lumMod val="75000"/>
                  </a:schemeClr>
                </a:solidFill>
              </a:rPr>
              <a:t>Can adapt to different vehicle models and different ergonomic needs</a:t>
            </a:r>
          </a:p>
          <a:p>
            <a:endParaRPr lang="en-US" b="0" i="0" dirty="0">
              <a:solidFill>
                <a:srgbClr val="FEFEFE"/>
              </a:solidFill>
              <a:effectLst/>
              <a:highlight>
                <a:srgbClr val="021628"/>
              </a:highlight>
              <a:latin typeface="Hind" panose="02000000000000000000" pitchFamily="2" charset="77"/>
            </a:endParaRPr>
          </a:p>
          <a:p>
            <a:r>
              <a:rPr lang="en-US" b="0" i="0" dirty="0">
                <a:solidFill>
                  <a:srgbClr val="FEFEFE"/>
                </a:solidFill>
                <a:effectLst/>
                <a:highlight>
                  <a:srgbClr val="021628"/>
                </a:highlight>
                <a:latin typeface="Hind" panose="02000000000000000000" pitchFamily="2" charset="77"/>
              </a:rPr>
              <a:t>On their website they say:</a:t>
            </a:r>
          </a:p>
          <a:p>
            <a:r>
              <a:rPr lang="en-US" b="0" i="0" dirty="0">
                <a:solidFill>
                  <a:srgbClr val="FEFEFE"/>
                </a:solidFill>
                <a:effectLst/>
                <a:highlight>
                  <a:srgbClr val="021628"/>
                </a:highlight>
                <a:latin typeface="Hind" panose="02000000000000000000" pitchFamily="2" charset="77"/>
              </a:rPr>
              <a:t>”Built for resilience and adaptability, our systems seamlessly integrate with various vehicle models, ensuring every ride is safe, immersive, and exceptional.”</a:t>
            </a:r>
            <a:endParaRPr lang="en-US" dirty="0"/>
          </a:p>
        </p:txBody>
      </p:sp>
      <p:sp>
        <p:nvSpPr>
          <p:cNvPr id="4" name="Slide Number Placeholder 3"/>
          <p:cNvSpPr>
            <a:spLocks noGrp="1"/>
          </p:cNvSpPr>
          <p:nvPr>
            <p:ph type="sldNum" sz="quarter" idx="5"/>
          </p:nvPr>
        </p:nvSpPr>
        <p:spPr/>
        <p:txBody>
          <a:bodyPr/>
          <a:lstStyle/>
          <a:p>
            <a:fld id="{6D9EAACB-1CAD-9643-9190-E266CA59F5CD}" type="slidenum">
              <a:rPr lang="en-US" smtClean="0"/>
              <a:t>2</a:t>
            </a:fld>
            <a:endParaRPr lang="en-US"/>
          </a:p>
        </p:txBody>
      </p:sp>
    </p:spTree>
    <p:extLst>
      <p:ext uri="{BB962C8B-B14F-4D97-AF65-F5344CB8AC3E}">
        <p14:creationId xmlns:p14="http://schemas.microsoft.com/office/powerpoint/2010/main" val="1201225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study by the U.S. Department of Transportation, National Highway Traffic Safety Administration in 2023, HUD was tested to see how it effects drivers.</a:t>
            </a:r>
          </a:p>
          <a:p>
            <a:endParaRPr lang="en-US" dirty="0"/>
          </a:p>
          <a:p>
            <a:pPr>
              <a:lnSpc>
                <a:spcPct val="100000"/>
              </a:lnSpc>
            </a:pPr>
            <a:r>
              <a:rPr lang="en-US" sz="1200" dirty="0">
                <a:solidFill>
                  <a:schemeClr val="accent3">
                    <a:lumMod val="50000"/>
                  </a:schemeClr>
                </a:solidFill>
              </a:rPr>
              <a:t>The main objective of this study was to determine whether HUD technology changes the driver’s ability to process information about the forward road scene and respond to crash-imminent situations.</a:t>
            </a:r>
          </a:p>
          <a:p>
            <a:pPr>
              <a:lnSpc>
                <a:spcPct val="100000"/>
              </a:lnSpc>
            </a:pPr>
            <a:endParaRPr lang="en-US" sz="1200" dirty="0">
              <a:solidFill>
                <a:schemeClr val="accent3">
                  <a:lumMod val="50000"/>
                </a:schemeClr>
              </a:solidFill>
            </a:endParaRPr>
          </a:p>
          <a:p>
            <a:pPr>
              <a:lnSpc>
                <a:spcPct val="100000"/>
              </a:lnSpc>
            </a:pPr>
            <a:r>
              <a:rPr lang="en-US" sz="1200" dirty="0">
                <a:solidFill>
                  <a:schemeClr val="accent3">
                    <a:lumMod val="50000"/>
                  </a:schemeClr>
                </a:solidFill>
              </a:rPr>
              <a:t>Types of Distractions looked at:</a:t>
            </a:r>
          </a:p>
          <a:p>
            <a:pPr marL="342900" indent="-342900">
              <a:lnSpc>
                <a:spcPct val="100000"/>
              </a:lnSpc>
              <a:buFont typeface="Arial" panose="020B0604020202020204" pitchFamily="34" charset="0"/>
              <a:buChar char="•"/>
            </a:pPr>
            <a:r>
              <a:rPr lang="en-US" sz="1200" dirty="0">
                <a:solidFill>
                  <a:schemeClr val="accent3">
                    <a:lumMod val="50000"/>
                  </a:schemeClr>
                </a:solidFill>
              </a:rPr>
              <a:t>Visual distraction: Tasks that require the driver to look away from the roadway to</a:t>
            </a:r>
            <a:br>
              <a:rPr lang="en-US" sz="1200" dirty="0">
                <a:solidFill>
                  <a:schemeClr val="accent3">
                    <a:lumMod val="50000"/>
                  </a:schemeClr>
                </a:solidFill>
              </a:rPr>
            </a:br>
            <a:r>
              <a:rPr lang="en-US" sz="1200" dirty="0">
                <a:solidFill>
                  <a:schemeClr val="accent3">
                    <a:lumMod val="50000"/>
                  </a:schemeClr>
                </a:solidFill>
              </a:rPr>
              <a:t>visually obtain information.</a:t>
            </a:r>
          </a:p>
          <a:p>
            <a:pPr marL="342900" indent="-342900">
              <a:lnSpc>
                <a:spcPct val="100000"/>
              </a:lnSpc>
              <a:buFont typeface="Arial" panose="020B0604020202020204" pitchFamily="34" charset="0"/>
              <a:buChar char="•"/>
            </a:pPr>
            <a:r>
              <a:rPr lang="en-US" sz="1200" dirty="0">
                <a:solidFill>
                  <a:schemeClr val="accent3">
                    <a:lumMod val="50000"/>
                  </a:schemeClr>
                </a:solidFill>
              </a:rPr>
              <a:t>Manual distraction: Tasks that require the driver to take one or both hands off the steering wheel to manipulate a control, device, or other non-driving-related item.</a:t>
            </a:r>
          </a:p>
          <a:p>
            <a:pPr marL="342900" indent="-342900">
              <a:lnSpc>
                <a:spcPct val="100000"/>
              </a:lnSpc>
              <a:buFont typeface="Arial" panose="020B0604020202020204" pitchFamily="34" charset="0"/>
              <a:buChar char="•"/>
            </a:pPr>
            <a:r>
              <a:rPr lang="en-US" sz="1200" dirty="0">
                <a:solidFill>
                  <a:schemeClr val="accent3">
                    <a:lumMod val="50000"/>
                  </a:schemeClr>
                </a:solidFill>
              </a:rPr>
              <a:t>Cognitive distraction: Tasks that require the driver to avert mental attention away from the driving task</a:t>
            </a:r>
          </a:p>
          <a:p>
            <a:endParaRPr lang="en-US" dirty="0"/>
          </a:p>
        </p:txBody>
      </p:sp>
      <p:sp>
        <p:nvSpPr>
          <p:cNvPr id="4" name="Slide Number Placeholder 3"/>
          <p:cNvSpPr>
            <a:spLocks noGrp="1"/>
          </p:cNvSpPr>
          <p:nvPr>
            <p:ph type="sldNum" sz="quarter" idx="5"/>
          </p:nvPr>
        </p:nvSpPr>
        <p:spPr/>
        <p:txBody>
          <a:bodyPr/>
          <a:lstStyle/>
          <a:p>
            <a:fld id="{6D9EAACB-1CAD-9643-9190-E266CA59F5CD}" type="slidenum">
              <a:rPr lang="en-US" smtClean="0"/>
              <a:t>16</a:t>
            </a:fld>
            <a:endParaRPr lang="en-US"/>
          </a:p>
        </p:txBody>
      </p:sp>
    </p:spTree>
    <p:extLst>
      <p:ext uri="{BB962C8B-B14F-4D97-AF65-F5344CB8AC3E}">
        <p14:creationId xmlns:p14="http://schemas.microsoft.com/office/powerpoint/2010/main" val="1727174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2010 Buick </a:t>
            </a:r>
            <a:r>
              <a:rPr lang="en-US" dirty="0" err="1"/>
              <a:t>LaCrosse</a:t>
            </a:r>
            <a:r>
              <a:rPr lang="en-US" dirty="0"/>
              <a:t> – old vehicle model</a:t>
            </a:r>
          </a:p>
          <a:p>
            <a:endParaRPr lang="en-US" dirty="0"/>
          </a:p>
          <a:p>
            <a:r>
              <a:rPr lang="en-US" dirty="0"/>
              <a:t>2D HUD not 3D</a:t>
            </a:r>
          </a:p>
        </p:txBody>
      </p:sp>
      <p:sp>
        <p:nvSpPr>
          <p:cNvPr id="4" name="Slide Number Placeholder 3"/>
          <p:cNvSpPr>
            <a:spLocks noGrp="1"/>
          </p:cNvSpPr>
          <p:nvPr>
            <p:ph type="sldNum" sz="quarter" idx="5"/>
          </p:nvPr>
        </p:nvSpPr>
        <p:spPr/>
        <p:txBody>
          <a:bodyPr/>
          <a:lstStyle/>
          <a:p>
            <a:fld id="{6D9EAACB-1CAD-9643-9190-E266CA59F5CD}" type="slidenum">
              <a:rPr lang="en-US" smtClean="0"/>
              <a:t>17</a:t>
            </a:fld>
            <a:endParaRPr lang="en-US"/>
          </a:p>
        </p:txBody>
      </p:sp>
    </p:spTree>
    <p:extLst>
      <p:ext uri="{BB962C8B-B14F-4D97-AF65-F5344CB8AC3E}">
        <p14:creationId xmlns:p14="http://schemas.microsoft.com/office/powerpoint/2010/main" val="3837987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accent3">
                    <a:lumMod val="50000"/>
                  </a:schemeClr>
                </a:solidFill>
              </a:rPr>
              <a:t>Key Findings:</a:t>
            </a:r>
            <a:br>
              <a:rPr lang="en-US" dirty="0">
                <a:solidFill>
                  <a:schemeClr val="accent3">
                    <a:lumMod val="50000"/>
                  </a:schemeClr>
                </a:solidFill>
              </a:rPr>
            </a:br>
            <a:r>
              <a:rPr lang="en-US" dirty="0">
                <a:solidFill>
                  <a:schemeClr val="accent3">
                    <a:lumMod val="50000"/>
                  </a:schemeClr>
                </a:solidFill>
              </a:rPr>
              <a:t>- Glances to the HUD were faster than to the other displays when drivers obtained driving-related information (speed and direction). Overall task time was the same for all displays.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solidFill>
                  <a:schemeClr val="accent3">
                    <a:lumMod val="50000"/>
                  </a:schemeClr>
                </a:solidFill>
              </a:rPr>
            </a:br>
            <a:r>
              <a:rPr lang="en-US" dirty="0">
                <a:solidFill>
                  <a:schemeClr val="accent3">
                    <a:lumMod val="50000"/>
                  </a:schemeClr>
                </a:solidFill>
              </a:rPr>
              <a:t>- Drivers showed a tendency to glance at the HUD during samples of just driving (average glance duration was less than 2 seconds.)</a:t>
            </a:r>
            <a:br>
              <a:rPr lang="en-US" dirty="0">
                <a:solidFill>
                  <a:schemeClr val="accent3">
                    <a:lumMod val="50000"/>
                  </a:schemeClr>
                </a:solidFill>
              </a:rPr>
            </a:br>
            <a:br>
              <a:rPr lang="en-US" dirty="0">
                <a:solidFill>
                  <a:schemeClr val="accent3">
                    <a:lumMod val="50000"/>
                  </a:schemeClr>
                </a:solidFill>
              </a:rPr>
            </a:br>
            <a:br>
              <a:rPr lang="en-US" dirty="0">
                <a:solidFill>
                  <a:schemeClr val="accent3">
                    <a:lumMod val="50000"/>
                  </a:schemeClr>
                </a:solidFill>
              </a:rPr>
            </a:br>
            <a:r>
              <a:rPr lang="en-US" dirty="0">
                <a:solidFill>
                  <a:schemeClr val="accent3">
                    <a:lumMod val="50000"/>
                  </a:schemeClr>
                </a:solidFill>
              </a:rPr>
              <a:t>- When asked to read from the display, reaction times to the surprise event were equally</a:t>
            </a:r>
            <a:br>
              <a:rPr lang="en-US" dirty="0">
                <a:solidFill>
                  <a:schemeClr val="accent3">
                    <a:lumMod val="50000"/>
                  </a:schemeClr>
                </a:solidFill>
              </a:rPr>
            </a:br>
            <a:r>
              <a:rPr lang="en-US" dirty="0">
                <a:solidFill>
                  <a:schemeClr val="accent3">
                    <a:lumMod val="50000"/>
                  </a:schemeClr>
                </a:solidFill>
              </a:rPr>
              <a:t>slow when using the HUD as compared to other display conditions.</a:t>
            </a:r>
            <a:endParaRPr lang="en-US" sz="1100" dirty="0">
              <a:solidFill>
                <a:schemeClr val="accent3">
                  <a:lumMod val="50000"/>
                </a:schemeClr>
              </a:solidFill>
            </a:endParaRPr>
          </a:p>
          <a:p>
            <a:endParaRPr lang="en-US" b="0" i="0" dirty="0">
              <a:effectLst/>
              <a:highlight>
                <a:srgbClr val="FFFFFF"/>
              </a:highlight>
              <a:latin typeface="+mn-lt"/>
            </a:endParaRPr>
          </a:p>
          <a:p>
            <a:r>
              <a:rPr lang="en-US" b="0" i="0" dirty="0">
                <a:effectLst/>
                <a:highlight>
                  <a:srgbClr val="FFFFFF"/>
                </a:highlight>
                <a:latin typeface="+mn-lt"/>
              </a:rPr>
              <a:t>Limitation:</a:t>
            </a:r>
          </a:p>
          <a:p>
            <a:r>
              <a:rPr lang="en-US" b="0" i="0" dirty="0">
                <a:effectLst/>
                <a:highlight>
                  <a:srgbClr val="FFFFFF"/>
                </a:highlight>
                <a:latin typeface="Times New Roman" panose="02020603050405020304" pitchFamily="18" charset="0"/>
              </a:rPr>
              <a:t>eyes were drawn to the HUD display when it was available more than to the other displays but</a:t>
            </a:r>
            <a:br>
              <a:rPr lang="en-US" dirty="0"/>
            </a:br>
            <a:r>
              <a:rPr lang="en-US" b="0" i="0" dirty="0">
                <a:effectLst/>
                <a:highlight>
                  <a:srgbClr val="FFFFFF"/>
                </a:highlight>
                <a:latin typeface="Times New Roman" panose="02020603050405020304" pitchFamily="18" charset="0"/>
              </a:rPr>
              <a:t>the HUD may have been novel to the participants in the study, and the study did not include an</a:t>
            </a:r>
            <a:br>
              <a:rPr lang="en-US" dirty="0"/>
            </a:br>
            <a:r>
              <a:rPr lang="en-US" b="0" i="0" dirty="0">
                <a:effectLst/>
                <a:highlight>
                  <a:srgbClr val="FFFFFF"/>
                </a:highlight>
                <a:latin typeface="Times New Roman" panose="02020603050405020304" pitchFamily="18" charset="0"/>
              </a:rPr>
              <a:t>orientation period with the HUD, which could account for the results</a:t>
            </a:r>
          </a:p>
          <a:p>
            <a:endParaRPr lang="en-US" b="0" i="0" dirty="0">
              <a:effectLst/>
              <a:highlight>
                <a:srgbClr val="FFFFFF"/>
              </a:highlight>
              <a:latin typeface="Times New Roman" panose="02020603050405020304" pitchFamily="18" charset="0"/>
            </a:endParaRPr>
          </a:p>
          <a:p>
            <a:r>
              <a:rPr lang="en-US" b="0" i="0" dirty="0">
                <a:effectLst/>
                <a:highlight>
                  <a:srgbClr val="FFFFFF"/>
                </a:highlight>
                <a:latin typeface="Times New Roman" panose="02020603050405020304" pitchFamily="18" charset="0"/>
              </a:rPr>
              <a:t>Would findings be different with the more advanced 3D HUD rather than 2D? </a:t>
            </a:r>
            <a:endParaRPr lang="en-US" dirty="0"/>
          </a:p>
        </p:txBody>
      </p:sp>
      <p:sp>
        <p:nvSpPr>
          <p:cNvPr id="4" name="Slide Number Placeholder 3"/>
          <p:cNvSpPr>
            <a:spLocks noGrp="1"/>
          </p:cNvSpPr>
          <p:nvPr>
            <p:ph type="sldNum" sz="quarter" idx="5"/>
          </p:nvPr>
        </p:nvSpPr>
        <p:spPr/>
        <p:txBody>
          <a:bodyPr/>
          <a:lstStyle/>
          <a:p>
            <a:fld id="{6D9EAACB-1CAD-9643-9190-E266CA59F5CD}" type="slidenum">
              <a:rPr lang="en-US" smtClean="0"/>
              <a:t>18</a:t>
            </a:fld>
            <a:endParaRPr lang="en-US"/>
          </a:p>
        </p:txBody>
      </p:sp>
    </p:spTree>
    <p:extLst>
      <p:ext uri="{BB962C8B-B14F-4D97-AF65-F5344CB8AC3E}">
        <p14:creationId xmlns:p14="http://schemas.microsoft.com/office/powerpoint/2010/main" val="1928317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 Vision lists challenges of driving in the “modern world”. These include:</a:t>
            </a:r>
          </a:p>
          <a:p>
            <a:endParaRPr lang="en-US" dirty="0"/>
          </a:p>
          <a:p>
            <a:pPr algn="l"/>
            <a:r>
              <a:rPr lang="en-US" b="0" i="0" dirty="0">
                <a:solidFill>
                  <a:srgbClr val="333333"/>
                </a:solidFill>
                <a:effectLst/>
                <a:highlight>
                  <a:srgbClr val="021628"/>
                </a:highlight>
                <a:latin typeface="Hind" panose="02000000000000000000" pitchFamily="2" charset="77"/>
              </a:rPr>
              <a:t>The Fear of the Unknown</a:t>
            </a:r>
          </a:p>
          <a:p>
            <a:pPr algn="l"/>
            <a:r>
              <a:rPr lang="en-US" b="0" i="0" dirty="0">
                <a:solidFill>
                  <a:srgbClr val="333333"/>
                </a:solidFill>
                <a:effectLst/>
                <a:highlight>
                  <a:srgbClr val="021628"/>
                </a:highlight>
                <a:latin typeface="Hind" panose="02000000000000000000" pitchFamily="2" charset="77"/>
              </a:rPr>
              <a:t>-Nearly 75% of drivers are apprehensive about autonomous driving technology.</a:t>
            </a:r>
          </a:p>
          <a:p>
            <a:pPr algn="l"/>
            <a:endParaRPr lang="en-US" b="0" i="0" dirty="0">
              <a:solidFill>
                <a:srgbClr val="333333"/>
              </a:solidFill>
              <a:effectLst/>
              <a:highlight>
                <a:srgbClr val="021628"/>
              </a:highlight>
              <a:latin typeface="Hind" panose="02000000000000000000" pitchFamily="2" charset="77"/>
            </a:endParaRPr>
          </a:p>
          <a:p>
            <a:pPr algn="l"/>
            <a:r>
              <a:rPr lang="en-US" b="0" i="0" dirty="0">
                <a:solidFill>
                  <a:srgbClr val="333333"/>
                </a:solidFill>
                <a:effectLst/>
                <a:highlight>
                  <a:srgbClr val="021628"/>
                </a:highlight>
                <a:latin typeface="Hind" panose="02000000000000000000" pitchFamily="2" charset="77"/>
              </a:rPr>
              <a:t>The Cost of Distraction</a:t>
            </a:r>
          </a:p>
          <a:p>
            <a:pPr algn="l"/>
            <a:r>
              <a:rPr lang="en-US" b="0" i="0" dirty="0">
                <a:solidFill>
                  <a:srgbClr val="333333"/>
                </a:solidFill>
                <a:effectLst/>
                <a:highlight>
                  <a:srgbClr val="021628"/>
                </a:highlight>
                <a:latin typeface="Hind" panose="02000000000000000000" pitchFamily="2" charset="77"/>
              </a:rPr>
              <a:t>-Distracted driving results in over 270,000 injuries and 3,000 deaths in the U.S. annually.</a:t>
            </a:r>
          </a:p>
          <a:p>
            <a:pPr algn="l"/>
            <a:endParaRPr lang="en-US" b="0" i="0" dirty="0">
              <a:solidFill>
                <a:srgbClr val="333333"/>
              </a:solidFill>
              <a:effectLst/>
              <a:highlight>
                <a:srgbClr val="021628"/>
              </a:highlight>
              <a:latin typeface="Hind" panose="02000000000000000000" pitchFamily="2" charset="77"/>
            </a:endParaRPr>
          </a:p>
          <a:p>
            <a:pPr algn="l"/>
            <a:r>
              <a:rPr lang="en-US" b="0" i="0" dirty="0">
                <a:solidFill>
                  <a:srgbClr val="333333"/>
                </a:solidFill>
                <a:effectLst/>
                <a:highlight>
                  <a:srgbClr val="021628"/>
                </a:highlight>
                <a:latin typeface="Hind" panose="02000000000000000000" pitchFamily="2" charset="77"/>
              </a:rPr>
              <a:t>The Trust Barrier</a:t>
            </a:r>
          </a:p>
          <a:p>
            <a:pPr algn="l"/>
            <a:r>
              <a:rPr lang="en-US" b="0" i="0" dirty="0">
                <a:solidFill>
                  <a:srgbClr val="333333"/>
                </a:solidFill>
                <a:effectLst/>
                <a:highlight>
                  <a:srgbClr val="021628"/>
                </a:highlight>
                <a:latin typeface="Hind" panose="02000000000000000000" pitchFamily="2" charset="77"/>
              </a:rPr>
              <a:t>-Despite advancements, the market remains hesitant about fully embracing next-gen driving technologies.</a:t>
            </a:r>
          </a:p>
          <a:p>
            <a:endParaRPr lang="en-US" dirty="0"/>
          </a:p>
        </p:txBody>
      </p:sp>
      <p:sp>
        <p:nvSpPr>
          <p:cNvPr id="4" name="Slide Number Placeholder 3"/>
          <p:cNvSpPr>
            <a:spLocks noGrp="1"/>
          </p:cNvSpPr>
          <p:nvPr>
            <p:ph type="sldNum" sz="quarter" idx="5"/>
          </p:nvPr>
        </p:nvSpPr>
        <p:spPr/>
        <p:txBody>
          <a:bodyPr/>
          <a:lstStyle/>
          <a:p>
            <a:fld id="{6D9EAACB-1CAD-9643-9190-E266CA59F5CD}" type="slidenum">
              <a:rPr lang="en-US" smtClean="0"/>
              <a:t>3</a:t>
            </a:fld>
            <a:endParaRPr lang="en-US"/>
          </a:p>
        </p:txBody>
      </p:sp>
    </p:spTree>
    <p:extLst>
      <p:ext uri="{BB962C8B-B14F-4D97-AF65-F5344CB8AC3E}">
        <p14:creationId xmlns:p14="http://schemas.microsoft.com/office/powerpoint/2010/main" val="813612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highlight>
                  <a:srgbClr val="021628"/>
                </a:highlight>
                <a:latin typeface="Hind" panose="02000000000000000000" pitchFamily="2" charset="77"/>
              </a:rPr>
              <a:t>CY Claims they use ”beyond conventional displays”. </a:t>
            </a:r>
          </a:p>
          <a:p>
            <a:pPr algn="l"/>
            <a:endParaRPr lang="en-US" b="0" i="0" dirty="0">
              <a:solidFill>
                <a:srgbClr val="333333"/>
              </a:solidFill>
              <a:effectLst/>
              <a:highlight>
                <a:srgbClr val="021628"/>
              </a:highlight>
              <a:latin typeface="Hind" panose="02000000000000000000" pitchFamily="2" charset="77"/>
            </a:endParaRPr>
          </a:p>
          <a:p>
            <a:pPr algn="l"/>
            <a:r>
              <a:rPr lang="en-US" b="0" i="0" dirty="0">
                <a:solidFill>
                  <a:srgbClr val="333333"/>
                </a:solidFill>
                <a:effectLst/>
                <a:highlight>
                  <a:srgbClr val="021628"/>
                </a:highlight>
                <a:latin typeface="Hind" panose="02000000000000000000" pitchFamily="2" charset="77"/>
              </a:rPr>
              <a:t>Boundless Perspective</a:t>
            </a:r>
          </a:p>
          <a:p>
            <a:pPr algn="l"/>
            <a:r>
              <a:rPr lang="en-US" b="1" i="0" dirty="0">
                <a:solidFill>
                  <a:srgbClr val="333333"/>
                </a:solidFill>
                <a:effectLst/>
                <a:highlight>
                  <a:srgbClr val="021628"/>
                </a:highlight>
                <a:latin typeface="Hind" panose="02000000000000000000" pitchFamily="2" charset="77"/>
              </a:rPr>
              <a:t>	Wide Field of View</a:t>
            </a:r>
            <a:br>
              <a:rPr lang="en-US" b="0" i="0" dirty="0">
                <a:solidFill>
                  <a:srgbClr val="333333"/>
                </a:solidFill>
                <a:effectLst/>
                <a:highlight>
                  <a:srgbClr val="021628"/>
                </a:highlight>
                <a:latin typeface="Hind" panose="02000000000000000000" pitchFamily="2" charset="77"/>
              </a:rPr>
            </a:br>
            <a:r>
              <a:rPr lang="en-US" b="0" i="0" dirty="0">
                <a:solidFill>
                  <a:srgbClr val="333333"/>
                </a:solidFill>
                <a:effectLst/>
                <a:highlight>
                  <a:srgbClr val="021628"/>
                </a:highlight>
                <a:latin typeface="Hind" panose="02000000000000000000" pitchFamily="2" charset="77"/>
              </a:rPr>
              <a:t>		Capturing the entirety of the driving environment for a comprehensive visual experience.</a:t>
            </a:r>
          </a:p>
          <a:p>
            <a:pPr algn="l"/>
            <a:endParaRPr lang="en-US" b="0" i="0" dirty="0">
              <a:solidFill>
                <a:srgbClr val="333333"/>
              </a:solidFill>
              <a:effectLst/>
              <a:highlight>
                <a:srgbClr val="021628"/>
              </a:highlight>
              <a:latin typeface="Hind" panose="02000000000000000000" pitchFamily="2" charset="77"/>
            </a:endParaRPr>
          </a:p>
          <a:p>
            <a:pPr algn="l"/>
            <a:r>
              <a:rPr lang="en-US" b="0" i="0" dirty="0">
                <a:solidFill>
                  <a:srgbClr val="333333"/>
                </a:solidFill>
                <a:effectLst/>
                <a:highlight>
                  <a:srgbClr val="021628"/>
                </a:highlight>
                <a:latin typeface="Hind" panose="02000000000000000000" pitchFamily="2" charset="77"/>
              </a:rPr>
              <a:t>Unrestricted Clarity</a:t>
            </a:r>
          </a:p>
          <a:p>
            <a:pPr algn="l"/>
            <a:r>
              <a:rPr lang="en-US" b="1" i="0" dirty="0">
                <a:solidFill>
                  <a:srgbClr val="333333"/>
                </a:solidFill>
                <a:effectLst/>
                <a:highlight>
                  <a:srgbClr val="021628"/>
                </a:highlight>
                <a:latin typeface="Hind" panose="02000000000000000000" pitchFamily="2" charset="77"/>
              </a:rPr>
              <a:t>	All Distances</a:t>
            </a:r>
            <a:br>
              <a:rPr lang="en-US" b="0" i="0" dirty="0">
                <a:solidFill>
                  <a:srgbClr val="333333"/>
                </a:solidFill>
                <a:effectLst/>
                <a:highlight>
                  <a:srgbClr val="021628"/>
                </a:highlight>
                <a:latin typeface="Hind" panose="02000000000000000000" pitchFamily="2" charset="77"/>
              </a:rPr>
            </a:br>
            <a:r>
              <a:rPr lang="en-US" b="0" i="0" dirty="0">
                <a:solidFill>
                  <a:srgbClr val="333333"/>
                </a:solidFill>
                <a:effectLst/>
                <a:highlight>
                  <a:srgbClr val="021628"/>
                </a:highlight>
                <a:latin typeface="Hind" panose="02000000000000000000" pitchFamily="2" charset="77"/>
              </a:rPr>
              <a:t>		Stay updated, from immediate in-cabin alerts to distant road signs and landmarks.</a:t>
            </a:r>
          </a:p>
          <a:p>
            <a:pPr algn="l"/>
            <a:endParaRPr lang="en-US" b="0" i="0" dirty="0">
              <a:solidFill>
                <a:srgbClr val="333333"/>
              </a:solidFill>
              <a:effectLst/>
              <a:highlight>
                <a:srgbClr val="021628"/>
              </a:highlight>
              <a:latin typeface="Hind" panose="02000000000000000000" pitchFamily="2" charset="77"/>
            </a:endParaRPr>
          </a:p>
          <a:p>
            <a:pPr algn="l"/>
            <a:r>
              <a:rPr lang="en-US" b="0" i="0" dirty="0">
                <a:solidFill>
                  <a:srgbClr val="333333"/>
                </a:solidFill>
                <a:effectLst/>
                <a:highlight>
                  <a:srgbClr val="021628"/>
                </a:highlight>
                <a:latin typeface="Hind" panose="02000000000000000000" pitchFamily="2" charset="77"/>
              </a:rPr>
              <a:t>Unyielding Brilliance</a:t>
            </a:r>
          </a:p>
          <a:p>
            <a:pPr algn="l"/>
            <a:r>
              <a:rPr lang="en-US" b="1" i="0" dirty="0">
                <a:solidFill>
                  <a:srgbClr val="333333"/>
                </a:solidFill>
                <a:effectLst/>
                <a:highlight>
                  <a:srgbClr val="021628"/>
                </a:highlight>
                <a:latin typeface="Hind" panose="02000000000000000000" pitchFamily="2" charset="77"/>
              </a:rPr>
              <a:t>	All-Weather Performance</a:t>
            </a:r>
            <a:br>
              <a:rPr lang="en-US" b="0" i="0" dirty="0">
                <a:solidFill>
                  <a:srgbClr val="333333"/>
                </a:solidFill>
                <a:effectLst/>
                <a:highlight>
                  <a:srgbClr val="021628"/>
                </a:highlight>
                <a:latin typeface="Hind" panose="02000000000000000000" pitchFamily="2" charset="77"/>
              </a:rPr>
            </a:br>
            <a:r>
              <a:rPr lang="en-US" b="0" i="0" dirty="0">
                <a:solidFill>
                  <a:srgbClr val="333333"/>
                </a:solidFill>
                <a:effectLst/>
                <a:highlight>
                  <a:srgbClr val="021628"/>
                </a:highlight>
                <a:latin typeface="Hind" panose="02000000000000000000" pitchFamily="2" charset="77"/>
              </a:rPr>
              <a:t>		Maintain impeccable display clarity, irrespective of external weather conditions.</a:t>
            </a:r>
          </a:p>
          <a:p>
            <a:endParaRPr lang="en-US" dirty="0"/>
          </a:p>
        </p:txBody>
      </p:sp>
      <p:sp>
        <p:nvSpPr>
          <p:cNvPr id="4" name="Slide Number Placeholder 3"/>
          <p:cNvSpPr>
            <a:spLocks noGrp="1"/>
          </p:cNvSpPr>
          <p:nvPr>
            <p:ph type="sldNum" sz="quarter" idx="5"/>
          </p:nvPr>
        </p:nvSpPr>
        <p:spPr/>
        <p:txBody>
          <a:bodyPr/>
          <a:lstStyle/>
          <a:p>
            <a:fld id="{6D9EAACB-1CAD-9643-9190-E266CA59F5CD}" type="slidenum">
              <a:rPr lang="en-US" smtClean="0"/>
              <a:t>5</a:t>
            </a:fld>
            <a:endParaRPr lang="en-US"/>
          </a:p>
        </p:txBody>
      </p:sp>
    </p:spTree>
    <p:extLst>
      <p:ext uri="{BB962C8B-B14F-4D97-AF65-F5344CB8AC3E}">
        <p14:creationId xmlns:p14="http://schemas.microsoft.com/office/powerpoint/2010/main" val="2330530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b="1" i="0" dirty="0">
                <a:effectLst/>
                <a:highlight>
                  <a:srgbClr val="021628"/>
                </a:highlight>
                <a:latin typeface="Hind" panose="02000000000000000000" pitchFamily="2" charset="77"/>
              </a:rPr>
              <a:t>AR Windshield Enables Next Level User Experiences and Future Opportunities by having these benefits</a:t>
            </a:r>
            <a:endParaRPr lang="en-US" b="1" i="0" dirty="0">
              <a:solidFill>
                <a:srgbClr val="FEFEFE"/>
              </a:solidFill>
              <a:effectLst/>
              <a:highlight>
                <a:srgbClr val="021628"/>
              </a:highlight>
              <a:latin typeface="Hind" panose="02000000000000000000" pitchFamily="2" charset="77"/>
            </a:endParaRPr>
          </a:p>
          <a:p>
            <a:pPr algn="l" fontAlgn="base">
              <a:buFont typeface="Arial" panose="020B0604020202020204" pitchFamily="34" charset="0"/>
              <a:buChar char="•"/>
            </a:pPr>
            <a:endParaRPr lang="en-US" b="1" i="0" dirty="0">
              <a:solidFill>
                <a:srgbClr val="FEFEFE"/>
              </a:solidFill>
              <a:effectLst/>
              <a:highlight>
                <a:srgbClr val="021628"/>
              </a:highlight>
              <a:latin typeface="Hind" panose="02000000000000000000" pitchFamily="2" charset="77"/>
            </a:endParaRPr>
          </a:p>
          <a:p>
            <a:pPr algn="l" fontAlgn="base">
              <a:buFont typeface="Arial" panose="020B0604020202020204" pitchFamily="34" charset="0"/>
              <a:buChar char="•"/>
            </a:pPr>
            <a:r>
              <a:rPr lang="en-US" b="1" i="0" dirty="0">
                <a:solidFill>
                  <a:srgbClr val="FEFEFE"/>
                </a:solidFill>
                <a:effectLst/>
                <a:highlight>
                  <a:srgbClr val="021628"/>
                </a:highlight>
                <a:latin typeface="Hind" panose="02000000000000000000" pitchFamily="2" charset="77"/>
              </a:rPr>
              <a:t>Reduces “eyes-off-road”</a:t>
            </a:r>
            <a:r>
              <a:rPr lang="en-US" b="0" i="0" dirty="0">
                <a:solidFill>
                  <a:srgbClr val="FEFEFE"/>
                </a:solidFill>
                <a:effectLst/>
                <a:highlight>
                  <a:srgbClr val="021628"/>
                </a:highlight>
                <a:latin typeface="Hind" panose="02000000000000000000" pitchFamily="2" charset="77"/>
              </a:rPr>
              <a:t> driver distraction and divided attention across roads and dashboard information</a:t>
            </a:r>
          </a:p>
          <a:p>
            <a:pPr algn="l" fontAlgn="base">
              <a:buFont typeface="Arial" panose="020B0604020202020204" pitchFamily="34" charset="0"/>
              <a:buChar char="•"/>
            </a:pPr>
            <a:endParaRPr lang="en-US" b="1" i="0" dirty="0">
              <a:solidFill>
                <a:srgbClr val="FEFEFE"/>
              </a:solidFill>
              <a:effectLst/>
              <a:highlight>
                <a:srgbClr val="021628"/>
              </a:highlight>
              <a:latin typeface="Hind" panose="02000000000000000000" pitchFamily="2" charset="77"/>
            </a:endParaRPr>
          </a:p>
          <a:p>
            <a:pPr algn="l" fontAlgn="base">
              <a:buFont typeface="Arial" panose="020B0604020202020204" pitchFamily="34" charset="0"/>
              <a:buChar char="•"/>
            </a:pPr>
            <a:r>
              <a:rPr lang="en-US" b="1" i="0" dirty="0">
                <a:solidFill>
                  <a:srgbClr val="FEFEFE"/>
                </a:solidFill>
                <a:effectLst/>
                <a:highlight>
                  <a:srgbClr val="021628"/>
                </a:highlight>
                <a:latin typeface="Hind" panose="02000000000000000000" pitchFamily="2" charset="77"/>
              </a:rPr>
              <a:t>Increases attention</a:t>
            </a:r>
            <a:r>
              <a:rPr lang="en-US" b="0" i="0" dirty="0">
                <a:solidFill>
                  <a:srgbClr val="FEFEFE"/>
                </a:solidFill>
                <a:effectLst/>
                <a:highlight>
                  <a:srgbClr val="021628"/>
                </a:highlight>
                <a:latin typeface="Hind" panose="02000000000000000000" pitchFamily="2" charset="77"/>
              </a:rPr>
              <a:t> to traffic conditions and vehicle performance</a:t>
            </a:r>
          </a:p>
          <a:p>
            <a:pPr algn="l" fontAlgn="base">
              <a:buFont typeface="Arial" panose="020B0604020202020204" pitchFamily="34" charset="0"/>
              <a:buChar char="•"/>
            </a:pPr>
            <a:endParaRPr lang="en-US" b="1" i="0" dirty="0">
              <a:solidFill>
                <a:srgbClr val="FEFEFE"/>
              </a:solidFill>
              <a:effectLst/>
              <a:highlight>
                <a:srgbClr val="021628"/>
              </a:highlight>
              <a:latin typeface="Hind" panose="02000000000000000000" pitchFamily="2" charset="77"/>
            </a:endParaRPr>
          </a:p>
          <a:p>
            <a:pPr algn="l" fontAlgn="base">
              <a:buFont typeface="Arial" panose="020B0604020202020204" pitchFamily="34" charset="0"/>
              <a:buChar char="•"/>
            </a:pPr>
            <a:r>
              <a:rPr lang="en-US" b="1" i="0" dirty="0">
                <a:solidFill>
                  <a:srgbClr val="FEFEFE"/>
                </a:solidFill>
                <a:effectLst/>
                <a:highlight>
                  <a:srgbClr val="021628"/>
                </a:highlight>
                <a:latin typeface="Hind" panose="02000000000000000000" pitchFamily="2" charset="77"/>
              </a:rPr>
              <a:t>Projects</a:t>
            </a:r>
            <a:r>
              <a:rPr lang="en-US" b="0" i="0" dirty="0">
                <a:solidFill>
                  <a:srgbClr val="FEFEFE"/>
                </a:solidFill>
                <a:effectLst/>
                <a:highlight>
                  <a:srgbClr val="021628"/>
                </a:highlight>
                <a:latin typeface="Hind" panose="02000000000000000000" pitchFamily="2" charset="77"/>
              </a:rPr>
              <a:t> </a:t>
            </a:r>
            <a:r>
              <a:rPr lang="en-US" b="1" i="0" dirty="0">
                <a:solidFill>
                  <a:srgbClr val="FEFEFE"/>
                </a:solidFill>
                <a:effectLst/>
                <a:highlight>
                  <a:srgbClr val="021628"/>
                </a:highlight>
                <a:latin typeface="Hind" panose="02000000000000000000" pitchFamily="2" charset="77"/>
              </a:rPr>
              <a:t>turn-by-turn navigation</a:t>
            </a:r>
            <a:r>
              <a:rPr lang="en-US" b="0" i="0" dirty="0">
                <a:solidFill>
                  <a:srgbClr val="FEFEFE"/>
                </a:solidFill>
                <a:effectLst/>
                <a:highlight>
                  <a:srgbClr val="021628"/>
                </a:highlight>
                <a:latin typeface="Hind" panose="02000000000000000000" pitchFamily="2" charset="77"/>
              </a:rPr>
              <a:t> instructions into drivers’ line-of-sight</a:t>
            </a:r>
          </a:p>
          <a:p>
            <a:pPr algn="l" fontAlgn="base">
              <a:buFont typeface="Arial" panose="020B0604020202020204" pitchFamily="34" charset="0"/>
              <a:buChar char="•"/>
            </a:pPr>
            <a:endParaRPr lang="en-US" b="0" i="0" dirty="0">
              <a:solidFill>
                <a:srgbClr val="FEFEFE"/>
              </a:solidFill>
              <a:effectLst/>
              <a:highlight>
                <a:srgbClr val="021628"/>
              </a:highlight>
              <a:latin typeface="Hind" panose="02000000000000000000" pitchFamily="2" charset="77"/>
            </a:endParaRPr>
          </a:p>
          <a:p>
            <a:pPr algn="l" fontAlgn="base">
              <a:buFont typeface="Arial" panose="020B0604020202020204" pitchFamily="34" charset="0"/>
              <a:buChar char="•"/>
            </a:pPr>
            <a:r>
              <a:rPr lang="en-US" b="0" i="0" dirty="0">
                <a:solidFill>
                  <a:srgbClr val="FEFEFE"/>
                </a:solidFill>
                <a:effectLst/>
                <a:highlight>
                  <a:srgbClr val="021628"/>
                </a:highlight>
                <a:latin typeface="Hind" panose="02000000000000000000" pitchFamily="2" charset="77"/>
              </a:rPr>
              <a:t>Offers </a:t>
            </a:r>
            <a:r>
              <a:rPr lang="en-US" b="1" i="0" dirty="0">
                <a:solidFill>
                  <a:srgbClr val="FEFEFE"/>
                </a:solidFill>
                <a:effectLst/>
                <a:highlight>
                  <a:srgbClr val="021628"/>
                </a:highlight>
                <a:latin typeface="Hind" panose="02000000000000000000" pitchFamily="2" charset="77"/>
              </a:rPr>
              <a:t>dynamic display</a:t>
            </a:r>
            <a:r>
              <a:rPr lang="en-US" b="0" i="0" dirty="0">
                <a:solidFill>
                  <a:srgbClr val="FEFEFE"/>
                </a:solidFill>
                <a:effectLst/>
                <a:highlight>
                  <a:srgbClr val="021628"/>
                </a:highlight>
                <a:latin typeface="Hind" panose="02000000000000000000" pitchFamily="2" charset="77"/>
              </a:rPr>
              <a:t> with higher levels of automated driving systems</a:t>
            </a:r>
          </a:p>
          <a:p>
            <a:pPr algn="l" fontAlgn="base">
              <a:buFont typeface="Arial" panose="020B0604020202020204" pitchFamily="34" charset="0"/>
              <a:buChar char="•"/>
            </a:pPr>
            <a:endParaRPr lang="en-US" b="0" i="0" dirty="0">
              <a:solidFill>
                <a:srgbClr val="FEFEFE"/>
              </a:solidFill>
              <a:effectLst/>
              <a:highlight>
                <a:srgbClr val="021628"/>
              </a:highlight>
              <a:latin typeface="Hind" panose="02000000000000000000" pitchFamily="2" charset="77"/>
            </a:endParaRPr>
          </a:p>
          <a:p>
            <a:pPr algn="l" fontAlgn="base">
              <a:buFont typeface="Arial" panose="020B0604020202020204" pitchFamily="34" charset="0"/>
              <a:buChar char="•"/>
            </a:pPr>
            <a:r>
              <a:rPr lang="en-US" b="0" i="0" dirty="0">
                <a:solidFill>
                  <a:srgbClr val="FEFEFE"/>
                </a:solidFill>
                <a:effectLst/>
                <a:highlight>
                  <a:srgbClr val="021628"/>
                </a:highlight>
                <a:latin typeface="Hind" panose="02000000000000000000" pitchFamily="2" charset="77"/>
              </a:rPr>
              <a:t>Provides opportunity for more </a:t>
            </a:r>
            <a:r>
              <a:rPr lang="en-US" b="1" i="0" dirty="0">
                <a:solidFill>
                  <a:srgbClr val="FEFEFE"/>
                </a:solidFill>
                <a:effectLst/>
                <a:highlight>
                  <a:srgbClr val="021628"/>
                </a:highlight>
                <a:latin typeface="Hind" panose="02000000000000000000" pitchFamily="2" charset="77"/>
              </a:rPr>
              <a:t>immersive media content</a:t>
            </a:r>
            <a:r>
              <a:rPr lang="en-US" b="0" i="0" dirty="0">
                <a:solidFill>
                  <a:srgbClr val="FEFEFE"/>
                </a:solidFill>
                <a:effectLst/>
                <a:highlight>
                  <a:srgbClr val="021628"/>
                </a:highlight>
                <a:latin typeface="Hind" panose="02000000000000000000" pitchFamily="2" charset="77"/>
              </a:rPr>
              <a:t> to be consumed in-vehicle</a:t>
            </a:r>
          </a:p>
          <a:p>
            <a:endParaRPr lang="en-US" dirty="0"/>
          </a:p>
          <a:p>
            <a:r>
              <a:rPr lang="en-US" b="0" i="0" dirty="0">
                <a:effectLst/>
                <a:highlight>
                  <a:srgbClr val="021628"/>
                </a:highlight>
                <a:latin typeface="Hind" panose="02000000000000000000" pitchFamily="2" charset="77"/>
              </a:rPr>
              <a:t>“By seamlessly integrating essential driving data within a driver’s natural line of sight, we ensure </a:t>
            </a:r>
            <a:r>
              <a:rPr lang="en-US" b="1" i="0" dirty="0">
                <a:effectLst/>
                <a:highlight>
                  <a:srgbClr val="021628"/>
                </a:highlight>
                <a:latin typeface="Hind" panose="02000000000000000000" pitchFamily="2" charset="77"/>
              </a:rPr>
              <a:t>safety</a:t>
            </a:r>
            <a:r>
              <a:rPr lang="en-US" b="0" i="0" dirty="0">
                <a:effectLst/>
                <a:highlight>
                  <a:srgbClr val="021628"/>
                </a:highlight>
                <a:latin typeface="Hind" panose="02000000000000000000" pitchFamily="2" charset="77"/>
              </a:rPr>
              <a:t>, </a:t>
            </a:r>
            <a:r>
              <a:rPr lang="en-US" b="1" i="0" dirty="0">
                <a:effectLst/>
                <a:highlight>
                  <a:srgbClr val="021628"/>
                </a:highlight>
                <a:latin typeface="Hind" panose="02000000000000000000" pitchFamily="2" charset="77"/>
              </a:rPr>
              <a:t>confidence,</a:t>
            </a:r>
            <a:r>
              <a:rPr lang="en-US" b="0" i="0" dirty="0">
                <a:effectLst/>
                <a:highlight>
                  <a:srgbClr val="021628"/>
                </a:highlight>
                <a:latin typeface="Hind" panose="02000000000000000000" pitchFamily="2" charset="77"/>
              </a:rPr>
              <a:t> and </a:t>
            </a:r>
            <a:r>
              <a:rPr lang="en-US" b="1" i="0" dirty="0">
                <a:effectLst/>
                <a:highlight>
                  <a:srgbClr val="021628"/>
                </a:highlight>
                <a:latin typeface="Hind" panose="02000000000000000000" pitchFamily="2" charset="77"/>
              </a:rPr>
              <a:t>enhanced connectivity</a:t>
            </a:r>
            <a:r>
              <a:rPr lang="en-US" b="0" i="0" dirty="0">
                <a:effectLst/>
                <a:highlight>
                  <a:srgbClr val="021628"/>
                </a:highlight>
                <a:latin typeface="Hind" panose="02000000000000000000" pitchFamily="2" charset="77"/>
              </a:rPr>
              <a:t> on the road.”</a:t>
            </a:r>
            <a:endParaRPr lang="en-US" b="1" dirty="0"/>
          </a:p>
        </p:txBody>
      </p:sp>
      <p:sp>
        <p:nvSpPr>
          <p:cNvPr id="4" name="Slide Number Placeholder 3"/>
          <p:cNvSpPr>
            <a:spLocks noGrp="1"/>
          </p:cNvSpPr>
          <p:nvPr>
            <p:ph type="sldNum" sz="quarter" idx="5"/>
          </p:nvPr>
        </p:nvSpPr>
        <p:spPr/>
        <p:txBody>
          <a:bodyPr/>
          <a:lstStyle/>
          <a:p>
            <a:fld id="{6D9EAACB-1CAD-9643-9190-E266CA59F5CD}" type="slidenum">
              <a:rPr lang="en-US" smtClean="0"/>
              <a:t>6</a:t>
            </a:fld>
            <a:endParaRPr lang="en-US"/>
          </a:p>
        </p:txBody>
      </p:sp>
    </p:spTree>
    <p:extLst>
      <p:ext uri="{BB962C8B-B14F-4D97-AF65-F5344CB8AC3E}">
        <p14:creationId xmlns:p14="http://schemas.microsoft.com/office/powerpoint/2010/main" val="2786762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9EAACB-1CAD-9643-9190-E266CA59F5CD}" type="slidenum">
              <a:rPr lang="en-US" smtClean="0"/>
              <a:t>7</a:t>
            </a:fld>
            <a:endParaRPr lang="en-US"/>
          </a:p>
        </p:txBody>
      </p:sp>
    </p:spTree>
    <p:extLst>
      <p:ext uri="{BB962C8B-B14F-4D97-AF65-F5344CB8AC3E}">
        <p14:creationId xmlns:p14="http://schemas.microsoft.com/office/powerpoint/2010/main" val="2137236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9EAACB-1CAD-9643-9190-E266CA59F5CD}" type="slidenum">
              <a:rPr lang="en-US" smtClean="0"/>
              <a:t>11</a:t>
            </a:fld>
            <a:endParaRPr lang="en-US"/>
          </a:p>
        </p:txBody>
      </p:sp>
    </p:spTree>
    <p:extLst>
      <p:ext uri="{BB962C8B-B14F-4D97-AF65-F5344CB8AC3E}">
        <p14:creationId xmlns:p14="http://schemas.microsoft.com/office/powerpoint/2010/main" val="4121267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other vehicle company’s have HUD but most are currently 2D displays. These were the most advanced displays I could find but many are going this direction and becoming more advanced. </a:t>
            </a:r>
          </a:p>
        </p:txBody>
      </p:sp>
      <p:sp>
        <p:nvSpPr>
          <p:cNvPr id="4" name="Slide Number Placeholder 3"/>
          <p:cNvSpPr>
            <a:spLocks noGrp="1"/>
          </p:cNvSpPr>
          <p:nvPr>
            <p:ph type="sldNum" sz="quarter" idx="5"/>
          </p:nvPr>
        </p:nvSpPr>
        <p:spPr/>
        <p:txBody>
          <a:bodyPr/>
          <a:lstStyle/>
          <a:p>
            <a:fld id="{6D9EAACB-1CAD-9643-9190-E266CA59F5CD}" type="slidenum">
              <a:rPr lang="en-US" smtClean="0"/>
              <a:t>13</a:t>
            </a:fld>
            <a:endParaRPr lang="en-US"/>
          </a:p>
        </p:txBody>
      </p:sp>
    </p:spTree>
    <p:extLst>
      <p:ext uri="{BB962C8B-B14F-4D97-AF65-F5344CB8AC3E}">
        <p14:creationId xmlns:p14="http://schemas.microsoft.com/office/powerpoint/2010/main" val="3379713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9EAACB-1CAD-9643-9190-E266CA59F5CD}" type="slidenum">
              <a:rPr lang="en-US" smtClean="0"/>
              <a:t>14</a:t>
            </a:fld>
            <a:endParaRPr lang="en-US"/>
          </a:p>
        </p:txBody>
      </p:sp>
    </p:spTree>
    <p:extLst>
      <p:ext uri="{BB962C8B-B14F-4D97-AF65-F5344CB8AC3E}">
        <p14:creationId xmlns:p14="http://schemas.microsoft.com/office/powerpoint/2010/main" val="3407649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ECECEC"/>
                </a:solidFill>
                <a:effectLst/>
                <a:highlight>
                  <a:srgbClr val="212121"/>
                </a:highlight>
                <a:latin typeface="Söhne"/>
              </a:rPr>
              <a:t>Distraction</a:t>
            </a:r>
            <a:r>
              <a:rPr lang="en-US" b="0" i="0" dirty="0">
                <a:solidFill>
                  <a:srgbClr val="ECECEC"/>
                </a:solidFill>
                <a:effectLst/>
                <a:highlight>
                  <a:srgbClr val="212121"/>
                </a:highlight>
                <a:latin typeface="Söhne"/>
              </a:rPr>
              <a:t>: While HUD aims to reduce distraction by displaying information directly in the driver's line of sight, poorly designed or overly complex HUD interfaces could still cause distraction if they require significant attention from the driver.</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Information overload</a:t>
            </a:r>
            <a:r>
              <a:rPr lang="en-US" b="0" i="0" dirty="0">
                <a:solidFill>
                  <a:srgbClr val="ECECEC"/>
                </a:solidFill>
                <a:effectLst/>
                <a:highlight>
                  <a:srgbClr val="212121"/>
                </a:highlight>
                <a:latin typeface="Söhne"/>
              </a:rPr>
              <a:t>: Displaying too much information on the HUD could overwhelm the driver, leading to cognitive overload and distraction rather than enhancing situational awareness.</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Glare and visibility issues</a:t>
            </a:r>
            <a:r>
              <a:rPr lang="en-US" b="0" i="0" dirty="0">
                <a:solidFill>
                  <a:srgbClr val="ECECEC"/>
                </a:solidFill>
                <a:effectLst/>
                <a:highlight>
                  <a:srgbClr val="212121"/>
                </a:highlight>
                <a:latin typeface="Söhne"/>
              </a:rPr>
              <a:t>: HUDs may suffer from glare, particularly in bright sunlight or when driving at night. This glare can reduce visibility and make it difficult for drivers to see the information displayed.</a:t>
            </a: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rgbClr val="ECECEC"/>
                </a:solidFill>
                <a:effectLst/>
                <a:highlight>
                  <a:srgbClr val="212121"/>
                </a:highlight>
                <a:latin typeface="Söhne"/>
              </a:rPr>
              <a:t>Dependency</a:t>
            </a:r>
            <a:r>
              <a:rPr lang="en-US" b="0" i="0" dirty="0">
                <a:solidFill>
                  <a:srgbClr val="ECECEC"/>
                </a:solidFill>
                <a:effectLst/>
                <a:highlight>
                  <a:srgbClr val="212121"/>
                </a:highlight>
                <a:latin typeface="Söhne"/>
              </a:rPr>
              <a:t>: Drivers may become overly reliant on the HUD for information, potentially leading to a decrease in situational awareness when the HUD is not available or malfunctions.</a:t>
            </a:r>
          </a:p>
          <a:p>
            <a:endParaRPr lang="en-US" dirty="0"/>
          </a:p>
        </p:txBody>
      </p:sp>
      <p:sp>
        <p:nvSpPr>
          <p:cNvPr id="4" name="Slide Number Placeholder 3"/>
          <p:cNvSpPr>
            <a:spLocks noGrp="1"/>
          </p:cNvSpPr>
          <p:nvPr>
            <p:ph type="sldNum" sz="quarter" idx="5"/>
          </p:nvPr>
        </p:nvSpPr>
        <p:spPr/>
        <p:txBody>
          <a:bodyPr/>
          <a:lstStyle/>
          <a:p>
            <a:fld id="{6D9EAACB-1CAD-9643-9190-E266CA59F5CD}" type="slidenum">
              <a:rPr lang="en-US" smtClean="0"/>
              <a:t>15</a:t>
            </a:fld>
            <a:endParaRPr lang="en-US"/>
          </a:p>
        </p:txBody>
      </p:sp>
    </p:spTree>
    <p:extLst>
      <p:ext uri="{BB962C8B-B14F-4D97-AF65-F5344CB8AC3E}">
        <p14:creationId xmlns:p14="http://schemas.microsoft.com/office/powerpoint/2010/main" val="733883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4/1/24</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903473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4/1/24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08331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4/1/24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692590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4/1/24</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470064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4/1/24</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551584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4/1/24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70388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4/1/24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57944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4/1/24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993975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4/1/24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895121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4/1/24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202598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4/1/24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568626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4/1/24</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95874781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5" r:id="rId6"/>
    <p:sldLayoutId id="2147483720" r:id="rId7"/>
    <p:sldLayoutId id="2147483721" r:id="rId8"/>
    <p:sldLayoutId id="2147483722" r:id="rId9"/>
    <p:sldLayoutId id="2147483724" r:id="rId10"/>
    <p:sldLayoutId id="2147483723"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app=desktop&amp;v=veaBvReIB04" TargetMode="External"/><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iB3IddFXMIk" TargetMode="External"/><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yvision.com/technology/" TargetMode="External"/><Relationship Id="rId2" Type="http://schemas.openxmlformats.org/officeDocument/2006/relationships/hyperlink" Target="https://cyvision.com/" TargetMode="External"/><Relationship Id="rId1" Type="http://schemas.openxmlformats.org/officeDocument/2006/relationships/slideLayout" Target="../slideLayouts/slideLayout2.xml"/><Relationship Id="rId5" Type="http://schemas.openxmlformats.org/officeDocument/2006/relationships/hyperlink" Target="https://www.bmwblog.com/2024/01/28/new-bmw-head-up-display-5-series-2027-report/" TargetMode="External"/><Relationship Id="rId4" Type="http://schemas.openxmlformats.org/officeDocument/2006/relationships/hyperlink" Target="https://www.mbscottsdale.com/blog/how-to-use-mercedes-benz-head-up-displa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descr="Colorful patterns on the sky">
            <a:extLst>
              <a:ext uri="{FF2B5EF4-FFF2-40B4-BE49-F238E27FC236}">
                <a16:creationId xmlns:a16="http://schemas.microsoft.com/office/drawing/2014/main" id="{EBE44E21-084E-B861-74D0-10BA09831643}"/>
              </a:ext>
            </a:extLst>
          </p:cNvPr>
          <p:cNvPicPr>
            <a:picLocks noChangeAspect="1"/>
          </p:cNvPicPr>
          <p:nvPr/>
        </p:nvPicPr>
        <p:blipFill rotWithShape="1">
          <a:blip r:embed="rId2"/>
          <a:srcRect t="6395" b="9288"/>
          <a:stretch/>
        </p:blipFill>
        <p:spPr>
          <a:xfrm>
            <a:off x="20" y="10"/>
            <a:ext cx="12185156" cy="6857990"/>
          </a:xfrm>
          <a:prstGeom prst="rect">
            <a:avLst/>
          </a:prstGeom>
        </p:spPr>
      </p:pic>
      <p:sp>
        <p:nvSpPr>
          <p:cNvPr id="37" name="Rectangle 36">
            <a:extLst>
              <a:ext uri="{FF2B5EF4-FFF2-40B4-BE49-F238E27FC236}">
                <a16:creationId xmlns:a16="http://schemas.microsoft.com/office/drawing/2014/main" id="{948AEA76-67F2-4344-A189-9BFFE0076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1F664C-A1D6-1638-EF6D-0D8ECDEF1D64}"/>
              </a:ext>
            </a:extLst>
          </p:cNvPr>
          <p:cNvSpPr>
            <a:spLocks noGrp="1"/>
          </p:cNvSpPr>
          <p:nvPr>
            <p:ph type="ctrTitle"/>
          </p:nvPr>
        </p:nvSpPr>
        <p:spPr>
          <a:xfrm>
            <a:off x="530352" y="799521"/>
            <a:ext cx="5565648" cy="2179601"/>
          </a:xfrm>
        </p:spPr>
        <p:txBody>
          <a:bodyPr>
            <a:normAutofit/>
          </a:bodyPr>
          <a:lstStyle/>
          <a:p>
            <a:r>
              <a:rPr lang="en-US" sz="4400" dirty="0">
                <a:solidFill>
                  <a:srgbClr val="FFFFFF"/>
                </a:solidFill>
              </a:rPr>
              <a:t>3D Augmented Reality Head Up Display in Vehicles</a:t>
            </a:r>
          </a:p>
        </p:txBody>
      </p:sp>
      <p:sp>
        <p:nvSpPr>
          <p:cNvPr id="3" name="Subtitle 2">
            <a:extLst>
              <a:ext uri="{FF2B5EF4-FFF2-40B4-BE49-F238E27FC236}">
                <a16:creationId xmlns:a16="http://schemas.microsoft.com/office/drawing/2014/main" id="{15CE4820-D321-81A7-A3FB-53E5D421D968}"/>
              </a:ext>
            </a:extLst>
          </p:cNvPr>
          <p:cNvSpPr>
            <a:spLocks noGrp="1"/>
          </p:cNvSpPr>
          <p:nvPr>
            <p:ph type="subTitle" idx="1"/>
          </p:nvPr>
        </p:nvSpPr>
        <p:spPr>
          <a:xfrm>
            <a:off x="530352" y="3624760"/>
            <a:ext cx="5565648" cy="1633040"/>
          </a:xfrm>
        </p:spPr>
        <p:txBody>
          <a:bodyPr>
            <a:normAutofit/>
          </a:bodyPr>
          <a:lstStyle/>
          <a:p>
            <a:r>
              <a:rPr lang="en-US">
                <a:solidFill>
                  <a:srgbClr val="FFFFFF"/>
                </a:solidFill>
              </a:rPr>
              <a:t>Sydney Schultz</a:t>
            </a:r>
          </a:p>
        </p:txBody>
      </p:sp>
      <p:grpSp>
        <p:nvGrpSpPr>
          <p:cNvPr id="39"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40"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2"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4"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784483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ar driving on a road&#10;&#10;Description automatically generated">
            <a:extLst>
              <a:ext uri="{FF2B5EF4-FFF2-40B4-BE49-F238E27FC236}">
                <a16:creationId xmlns:a16="http://schemas.microsoft.com/office/drawing/2014/main" id="{86AFE838-D1E5-B16B-B224-E6FF883C1DBF}"/>
              </a:ext>
            </a:extLst>
          </p:cNvPr>
          <p:cNvPicPr>
            <a:picLocks noChangeAspect="1"/>
          </p:cNvPicPr>
          <p:nvPr/>
        </p:nvPicPr>
        <p:blipFill>
          <a:blip r:embed="rId2"/>
          <a:stretch>
            <a:fillRect/>
          </a:stretch>
        </p:blipFill>
        <p:spPr>
          <a:xfrm>
            <a:off x="91440" y="573454"/>
            <a:ext cx="5792526" cy="2259084"/>
          </a:xfrm>
          <a:prstGeom prst="rect">
            <a:avLst/>
          </a:prstGeom>
        </p:spPr>
      </p:pic>
      <p:pic>
        <p:nvPicPr>
          <p:cNvPr id="7" name="Picture 6" descr="A car driving on a road&#10;&#10;Description automatically generated">
            <a:extLst>
              <a:ext uri="{FF2B5EF4-FFF2-40B4-BE49-F238E27FC236}">
                <a16:creationId xmlns:a16="http://schemas.microsoft.com/office/drawing/2014/main" id="{7D8234AA-8CBB-D8F0-0812-433BB2CF671B}"/>
              </a:ext>
            </a:extLst>
          </p:cNvPr>
          <p:cNvPicPr>
            <a:picLocks noChangeAspect="1"/>
          </p:cNvPicPr>
          <p:nvPr/>
        </p:nvPicPr>
        <p:blipFill rotWithShape="1">
          <a:blip r:embed="rId3"/>
          <a:srcRect t="5452"/>
          <a:stretch/>
        </p:blipFill>
        <p:spPr>
          <a:xfrm>
            <a:off x="91440" y="3805347"/>
            <a:ext cx="5792526" cy="2026376"/>
          </a:xfrm>
          <a:prstGeom prst="rect">
            <a:avLst/>
          </a:prstGeom>
        </p:spPr>
      </p:pic>
      <p:sp>
        <p:nvSpPr>
          <p:cNvPr id="14" name="Rectangle 13">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 shot of a car dashboard&#10;&#10;Description automatically generated">
            <a:extLst>
              <a:ext uri="{FF2B5EF4-FFF2-40B4-BE49-F238E27FC236}">
                <a16:creationId xmlns:a16="http://schemas.microsoft.com/office/drawing/2014/main" id="{53390766-1444-ED9F-FD78-374497B1BBD3}"/>
              </a:ext>
            </a:extLst>
          </p:cNvPr>
          <p:cNvPicPr>
            <a:picLocks noChangeAspect="1"/>
          </p:cNvPicPr>
          <p:nvPr/>
        </p:nvPicPr>
        <p:blipFill rotWithShape="1">
          <a:blip r:embed="rId4"/>
          <a:srcRect l="3370" t="3965" r="2701"/>
          <a:stretch/>
        </p:blipFill>
        <p:spPr>
          <a:xfrm>
            <a:off x="6490914" y="1195754"/>
            <a:ext cx="5097348" cy="4508016"/>
          </a:xfrm>
          <a:prstGeom prst="rect">
            <a:avLst/>
          </a:prstGeom>
        </p:spPr>
      </p:pic>
      <p:sp>
        <p:nvSpPr>
          <p:cNvPr id="10" name="TextBox 9">
            <a:extLst>
              <a:ext uri="{FF2B5EF4-FFF2-40B4-BE49-F238E27FC236}">
                <a16:creationId xmlns:a16="http://schemas.microsoft.com/office/drawing/2014/main" id="{7F75CAC1-83CE-C8AF-F41D-AD0BFAC4F6E4}"/>
              </a:ext>
            </a:extLst>
          </p:cNvPr>
          <p:cNvSpPr txBox="1"/>
          <p:nvPr/>
        </p:nvSpPr>
        <p:spPr>
          <a:xfrm>
            <a:off x="698109" y="2924656"/>
            <a:ext cx="4730261" cy="369332"/>
          </a:xfrm>
          <a:prstGeom prst="rect">
            <a:avLst/>
          </a:prstGeom>
          <a:noFill/>
        </p:spPr>
        <p:txBody>
          <a:bodyPr wrap="square" rtlCol="0">
            <a:spAutoFit/>
          </a:bodyPr>
          <a:lstStyle/>
          <a:p>
            <a:pPr algn="ctr"/>
            <a:r>
              <a:rPr lang="en-US" dirty="0">
                <a:solidFill>
                  <a:schemeClr val="accent6">
                    <a:lumMod val="50000"/>
                  </a:schemeClr>
                </a:solidFill>
              </a:rPr>
              <a:t>Travel Safety</a:t>
            </a:r>
          </a:p>
        </p:txBody>
      </p:sp>
      <p:sp>
        <p:nvSpPr>
          <p:cNvPr id="11" name="TextBox 10">
            <a:extLst>
              <a:ext uri="{FF2B5EF4-FFF2-40B4-BE49-F238E27FC236}">
                <a16:creationId xmlns:a16="http://schemas.microsoft.com/office/drawing/2014/main" id="{34B2DA1F-C19A-1155-9DC8-DFAF357C546B}"/>
              </a:ext>
            </a:extLst>
          </p:cNvPr>
          <p:cNvSpPr txBox="1"/>
          <p:nvPr/>
        </p:nvSpPr>
        <p:spPr>
          <a:xfrm>
            <a:off x="660010" y="5977684"/>
            <a:ext cx="4730261" cy="369332"/>
          </a:xfrm>
          <a:prstGeom prst="rect">
            <a:avLst/>
          </a:prstGeom>
          <a:noFill/>
        </p:spPr>
        <p:txBody>
          <a:bodyPr wrap="square" rtlCol="0">
            <a:spAutoFit/>
          </a:bodyPr>
          <a:lstStyle/>
          <a:p>
            <a:pPr algn="ctr"/>
            <a:r>
              <a:rPr lang="en-US" dirty="0">
                <a:solidFill>
                  <a:schemeClr val="accent6">
                    <a:lumMod val="50000"/>
                  </a:schemeClr>
                </a:solidFill>
              </a:rPr>
              <a:t>Navigation</a:t>
            </a:r>
          </a:p>
        </p:txBody>
      </p:sp>
      <p:sp>
        <p:nvSpPr>
          <p:cNvPr id="12" name="TextBox 11">
            <a:extLst>
              <a:ext uri="{FF2B5EF4-FFF2-40B4-BE49-F238E27FC236}">
                <a16:creationId xmlns:a16="http://schemas.microsoft.com/office/drawing/2014/main" id="{8FBF0D50-9203-6BAA-1EB3-797AEFCE0A88}"/>
              </a:ext>
            </a:extLst>
          </p:cNvPr>
          <p:cNvSpPr txBox="1"/>
          <p:nvPr/>
        </p:nvSpPr>
        <p:spPr>
          <a:xfrm>
            <a:off x="6858001" y="5793018"/>
            <a:ext cx="4730261" cy="369332"/>
          </a:xfrm>
          <a:prstGeom prst="rect">
            <a:avLst/>
          </a:prstGeom>
          <a:noFill/>
        </p:spPr>
        <p:txBody>
          <a:bodyPr wrap="square" rtlCol="0">
            <a:spAutoFit/>
          </a:bodyPr>
          <a:lstStyle/>
          <a:p>
            <a:pPr algn="ctr"/>
            <a:r>
              <a:rPr lang="en-US" dirty="0">
                <a:solidFill>
                  <a:schemeClr val="accent6">
                    <a:lumMod val="50000"/>
                  </a:schemeClr>
                </a:solidFill>
              </a:rPr>
              <a:t>Information</a:t>
            </a:r>
          </a:p>
        </p:txBody>
      </p:sp>
    </p:spTree>
    <p:extLst>
      <p:ext uri="{BB962C8B-B14F-4D97-AF65-F5344CB8AC3E}">
        <p14:creationId xmlns:p14="http://schemas.microsoft.com/office/powerpoint/2010/main" val="874778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Colorful patterns on the sky">
            <a:extLst>
              <a:ext uri="{FF2B5EF4-FFF2-40B4-BE49-F238E27FC236}">
                <a16:creationId xmlns:a16="http://schemas.microsoft.com/office/drawing/2014/main" id="{EBE44E21-084E-B861-74D0-10BA09831643}"/>
              </a:ext>
            </a:extLst>
          </p:cNvPr>
          <p:cNvPicPr>
            <a:picLocks noChangeAspect="1"/>
          </p:cNvPicPr>
          <p:nvPr/>
        </p:nvPicPr>
        <p:blipFill rotWithShape="1">
          <a:blip r:embed="rId3"/>
          <a:srcRect t="6408" r="-1" b="9300"/>
          <a:stretch/>
        </p:blipFill>
        <p:spPr>
          <a:xfrm>
            <a:off x="0" y="-2"/>
            <a:ext cx="12188932" cy="6857990"/>
          </a:xfrm>
          <a:prstGeom prst="rect">
            <a:avLst/>
          </a:prstGeom>
        </p:spPr>
      </p:pic>
      <p:sp>
        <p:nvSpPr>
          <p:cNvPr id="11" name="Rectangle 10">
            <a:extLst>
              <a:ext uri="{FF2B5EF4-FFF2-40B4-BE49-F238E27FC236}">
                <a16:creationId xmlns:a16="http://schemas.microsoft.com/office/drawing/2014/main" id="{ABC37145-583D-4973-AE68-23CB73494C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524" y="0"/>
            <a:ext cx="12188952" cy="4046483"/>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1F664C-A1D6-1638-EF6D-0D8ECDEF1D64}"/>
              </a:ext>
            </a:extLst>
          </p:cNvPr>
          <p:cNvSpPr>
            <a:spLocks noGrp="1"/>
          </p:cNvSpPr>
          <p:nvPr>
            <p:ph type="ctrTitle"/>
          </p:nvPr>
        </p:nvSpPr>
        <p:spPr>
          <a:xfrm>
            <a:off x="1960791" y="1844622"/>
            <a:ext cx="8267349" cy="1584378"/>
          </a:xfrm>
        </p:spPr>
        <p:txBody>
          <a:bodyPr anchor="t">
            <a:normAutofit/>
          </a:bodyPr>
          <a:lstStyle/>
          <a:p>
            <a:r>
              <a:rPr lang="en-US" dirty="0">
                <a:solidFill>
                  <a:srgbClr val="FFFFFF"/>
                </a:solidFill>
              </a:rPr>
              <a:t>Current AR Head Up Displays</a:t>
            </a:r>
          </a:p>
        </p:txBody>
      </p:sp>
      <p:grpSp>
        <p:nvGrpSpPr>
          <p:cNvPr id="13"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5"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1" name="Freeform: Shape 20">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07927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F563CB-A413-CA65-D341-5E553EC99D4A}"/>
              </a:ext>
            </a:extLst>
          </p:cNvPr>
          <p:cNvSpPr>
            <a:spLocks noGrp="1"/>
          </p:cNvSpPr>
          <p:nvPr>
            <p:ph type="title"/>
          </p:nvPr>
        </p:nvSpPr>
        <p:spPr>
          <a:xfrm>
            <a:off x="517870" y="976160"/>
            <a:ext cx="5142449" cy="1848734"/>
          </a:xfrm>
        </p:spPr>
        <p:txBody>
          <a:bodyPr>
            <a:normAutofit/>
          </a:bodyPr>
          <a:lstStyle/>
          <a:p>
            <a:r>
              <a:rPr lang="en-US" dirty="0">
                <a:solidFill>
                  <a:schemeClr val="accent6">
                    <a:lumMod val="50000"/>
                  </a:schemeClr>
                </a:solidFill>
              </a:rPr>
              <a:t>Mercedes-Benz User Experience (MBUX) 2024</a:t>
            </a:r>
          </a:p>
        </p:txBody>
      </p:sp>
      <p:sp>
        <p:nvSpPr>
          <p:cNvPr id="16" name="Freeform: Shape 15">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8"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19"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1"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2"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3"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4"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1" name="Content Placeholder 10">
            <a:extLst>
              <a:ext uri="{FF2B5EF4-FFF2-40B4-BE49-F238E27FC236}">
                <a16:creationId xmlns:a16="http://schemas.microsoft.com/office/drawing/2014/main" id="{587D19B3-B4FC-AA46-3D11-105BF9C5BA03}"/>
              </a:ext>
            </a:extLst>
          </p:cNvPr>
          <p:cNvSpPr>
            <a:spLocks noGrp="1"/>
          </p:cNvSpPr>
          <p:nvPr>
            <p:ph idx="1"/>
          </p:nvPr>
        </p:nvSpPr>
        <p:spPr>
          <a:xfrm>
            <a:off x="517870" y="3299403"/>
            <a:ext cx="5216597" cy="3085191"/>
          </a:xfrm>
        </p:spPr>
        <p:txBody>
          <a:bodyPr>
            <a:normAutofit/>
          </a:bodyPr>
          <a:lstStyle/>
          <a:p>
            <a:pPr marL="342900" indent="-342900">
              <a:buFont typeface="Arial" panose="020B0604020202020204" pitchFamily="34" charset="0"/>
              <a:buChar char="•"/>
            </a:pPr>
            <a:r>
              <a:rPr lang="en-US" sz="2400" dirty="0">
                <a:solidFill>
                  <a:schemeClr val="accent2">
                    <a:lumMod val="50000"/>
                  </a:schemeClr>
                </a:solidFill>
              </a:rPr>
              <a:t>2D Head Up Display</a:t>
            </a:r>
          </a:p>
          <a:p>
            <a:pPr marL="742950" lvl="2" indent="-285750">
              <a:buFont typeface="Arial" panose="020B0604020202020204" pitchFamily="34" charset="0"/>
              <a:buChar char="•"/>
            </a:pPr>
            <a:r>
              <a:rPr lang="en-US" sz="2000" dirty="0">
                <a:solidFill>
                  <a:schemeClr val="accent2">
                    <a:lumMod val="50000"/>
                  </a:schemeClr>
                </a:solidFill>
              </a:rPr>
              <a:t>Navigation, Speed, Music, Settings</a:t>
            </a:r>
          </a:p>
          <a:p>
            <a:pPr marL="800100" lvl="2" indent="-342900">
              <a:buFont typeface="Arial" panose="020B0604020202020204" pitchFamily="34" charset="0"/>
              <a:buChar char="•"/>
            </a:pPr>
            <a:endParaRPr lang="en-US" sz="1800" dirty="0">
              <a:solidFill>
                <a:schemeClr val="accent2">
                  <a:lumMod val="50000"/>
                </a:schemeClr>
              </a:solidFill>
            </a:endParaRPr>
          </a:p>
          <a:p>
            <a:pPr lvl="1"/>
            <a:r>
              <a:rPr lang="en-US" sz="2400" dirty="0">
                <a:solidFill>
                  <a:schemeClr val="accent2">
                    <a:lumMod val="50000"/>
                  </a:schemeClr>
                </a:solidFill>
              </a:rPr>
              <a:t>3D Display on Dashboard screen</a:t>
            </a:r>
          </a:p>
          <a:p>
            <a:pPr marL="742950" lvl="2" indent="-285750">
              <a:buFont typeface="Arial" panose="020B0604020202020204" pitchFamily="34" charset="0"/>
              <a:buChar char="•"/>
            </a:pPr>
            <a:r>
              <a:rPr lang="en-US" sz="2000" dirty="0">
                <a:solidFill>
                  <a:schemeClr val="accent2">
                    <a:lumMod val="50000"/>
                  </a:schemeClr>
                </a:solidFill>
              </a:rPr>
              <a:t>Navigation, Traffic Conditions, Music, etc. </a:t>
            </a:r>
          </a:p>
          <a:p>
            <a:pPr marL="742950" lvl="2" indent="-285750">
              <a:buFont typeface="Arial" panose="020B0604020202020204" pitchFamily="34" charset="0"/>
              <a:buChar char="•"/>
            </a:pPr>
            <a:r>
              <a:rPr lang="en-US" sz="2000" dirty="0">
                <a:solidFill>
                  <a:schemeClr val="accent2">
                    <a:lumMod val="50000"/>
                  </a:schemeClr>
                </a:solidFill>
              </a:rPr>
              <a:t>Very similar style to CY Vision</a:t>
            </a:r>
          </a:p>
        </p:txBody>
      </p:sp>
      <p:pic>
        <p:nvPicPr>
          <p:cNvPr id="5" name="Content Placeholder 4" descr="A road with a truck on it&#10;&#10;Description automatically generated">
            <a:extLst>
              <a:ext uri="{FF2B5EF4-FFF2-40B4-BE49-F238E27FC236}">
                <a16:creationId xmlns:a16="http://schemas.microsoft.com/office/drawing/2014/main" id="{183ED201-B4AF-97F9-897C-D9745718A79C}"/>
              </a:ext>
            </a:extLst>
          </p:cNvPr>
          <p:cNvPicPr>
            <a:picLocks noChangeAspect="1"/>
          </p:cNvPicPr>
          <p:nvPr/>
        </p:nvPicPr>
        <p:blipFill rotWithShape="1">
          <a:blip r:embed="rId2"/>
          <a:srcRect b="14068"/>
          <a:stretch/>
        </p:blipFill>
        <p:spPr>
          <a:xfrm>
            <a:off x="6019466" y="2317085"/>
            <a:ext cx="5654663" cy="1749295"/>
          </a:xfrm>
          <a:prstGeom prst="rect">
            <a:avLst/>
          </a:prstGeom>
        </p:spPr>
      </p:pic>
      <p:sp>
        <p:nvSpPr>
          <p:cNvPr id="26" name="Freeform: Shape 25">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3" y="5736410"/>
            <a:ext cx="886141" cy="802496"/>
            <a:chOff x="10948005" y="3272152"/>
            <a:chExt cx="868640" cy="786648"/>
          </a:xfrm>
          <a:solidFill>
            <a:schemeClr val="accent6"/>
          </a:solidFill>
        </p:grpSpPr>
        <p:sp>
          <p:nvSpPr>
            <p:cNvPr id="29" name="Freeform: Shape 28">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 name="Freeform: Shape 29">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 name="Freeform: Shape 30">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2"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3"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4"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a:extLst>
              <a:ext uri="{FF2B5EF4-FFF2-40B4-BE49-F238E27FC236}">
                <a16:creationId xmlns:a16="http://schemas.microsoft.com/office/drawing/2014/main" id="{02BBC9CB-EC41-5CE4-BE97-510371B8E9CF}"/>
              </a:ext>
            </a:extLst>
          </p:cNvPr>
          <p:cNvSpPr txBox="1"/>
          <p:nvPr/>
        </p:nvSpPr>
        <p:spPr>
          <a:xfrm>
            <a:off x="-48356" y="6538906"/>
            <a:ext cx="5708676" cy="307777"/>
          </a:xfrm>
          <a:prstGeom prst="rect">
            <a:avLst/>
          </a:prstGeom>
          <a:noFill/>
        </p:spPr>
        <p:txBody>
          <a:bodyPr wrap="square" rtlCol="0">
            <a:spAutoFit/>
          </a:bodyPr>
          <a:lstStyle/>
          <a:p>
            <a:r>
              <a:rPr lang="en-US" sz="1400" dirty="0">
                <a:hlinkClick r:id="rId3"/>
              </a:rPr>
              <a:t>https://www.youtube.com/watch?app=desktop&amp;v=veaBvReIB04</a:t>
            </a:r>
            <a:r>
              <a:rPr lang="en-US" sz="1400" dirty="0"/>
              <a:t> </a:t>
            </a:r>
          </a:p>
        </p:txBody>
      </p:sp>
      <p:pic>
        <p:nvPicPr>
          <p:cNvPr id="10" name="Picture 9" descr="A screen shot of a car dashboard&#10;&#10;Description automatically generated">
            <a:extLst>
              <a:ext uri="{FF2B5EF4-FFF2-40B4-BE49-F238E27FC236}">
                <a16:creationId xmlns:a16="http://schemas.microsoft.com/office/drawing/2014/main" id="{635B103C-0A90-9545-65EC-FB6064A5D4C9}"/>
              </a:ext>
            </a:extLst>
          </p:cNvPr>
          <p:cNvPicPr>
            <a:picLocks noChangeAspect="1"/>
          </p:cNvPicPr>
          <p:nvPr/>
        </p:nvPicPr>
        <p:blipFill rotWithShape="1">
          <a:blip r:embed="rId4"/>
          <a:srcRect l="3458" t="9935" r="2408" b="7534"/>
          <a:stretch/>
        </p:blipFill>
        <p:spPr>
          <a:xfrm>
            <a:off x="6063730" y="0"/>
            <a:ext cx="5654663" cy="2159171"/>
          </a:xfrm>
          <a:prstGeom prst="rect">
            <a:avLst/>
          </a:prstGeom>
        </p:spPr>
      </p:pic>
      <p:pic>
        <p:nvPicPr>
          <p:cNvPr id="7" name="Picture 6" descr="A screenshot of a car on a road&#10;&#10;Description automatically generated">
            <a:extLst>
              <a:ext uri="{FF2B5EF4-FFF2-40B4-BE49-F238E27FC236}">
                <a16:creationId xmlns:a16="http://schemas.microsoft.com/office/drawing/2014/main" id="{47F01CE5-1BB6-E303-93A5-4571ED7B0247}"/>
              </a:ext>
            </a:extLst>
          </p:cNvPr>
          <p:cNvPicPr>
            <a:picLocks noChangeAspect="1"/>
          </p:cNvPicPr>
          <p:nvPr/>
        </p:nvPicPr>
        <p:blipFill>
          <a:blip r:embed="rId5"/>
          <a:stretch>
            <a:fillRect/>
          </a:stretch>
        </p:blipFill>
        <p:spPr>
          <a:xfrm>
            <a:off x="6034838" y="4246787"/>
            <a:ext cx="5623917" cy="2430801"/>
          </a:xfrm>
          <a:prstGeom prst="rect">
            <a:avLst/>
          </a:prstGeom>
        </p:spPr>
      </p:pic>
    </p:spTree>
    <p:extLst>
      <p:ext uri="{BB962C8B-B14F-4D97-AF65-F5344CB8AC3E}">
        <p14:creationId xmlns:p14="http://schemas.microsoft.com/office/powerpoint/2010/main" val="4166549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F563CB-A413-CA65-D341-5E553EC99D4A}"/>
              </a:ext>
            </a:extLst>
          </p:cNvPr>
          <p:cNvSpPr>
            <a:spLocks noGrp="1"/>
          </p:cNvSpPr>
          <p:nvPr>
            <p:ph type="title"/>
          </p:nvPr>
        </p:nvSpPr>
        <p:spPr>
          <a:xfrm>
            <a:off x="388877" y="205579"/>
            <a:ext cx="5142449" cy="1848734"/>
          </a:xfrm>
        </p:spPr>
        <p:txBody>
          <a:bodyPr>
            <a:normAutofit/>
          </a:bodyPr>
          <a:lstStyle/>
          <a:p>
            <a:r>
              <a:rPr lang="en-US" dirty="0">
                <a:solidFill>
                  <a:schemeClr val="accent6">
                    <a:lumMod val="50000"/>
                  </a:schemeClr>
                </a:solidFill>
              </a:rPr>
              <a:t>BMW 2024</a:t>
            </a:r>
          </a:p>
        </p:txBody>
      </p:sp>
      <p:sp>
        <p:nvSpPr>
          <p:cNvPr id="16" name="Freeform: Shape 15">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8"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19"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0"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1"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2"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3"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4"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1" name="Content Placeholder 10">
            <a:extLst>
              <a:ext uri="{FF2B5EF4-FFF2-40B4-BE49-F238E27FC236}">
                <a16:creationId xmlns:a16="http://schemas.microsoft.com/office/drawing/2014/main" id="{587D19B3-B4FC-AA46-3D11-105BF9C5BA03}"/>
              </a:ext>
            </a:extLst>
          </p:cNvPr>
          <p:cNvSpPr>
            <a:spLocks noGrp="1"/>
          </p:cNvSpPr>
          <p:nvPr>
            <p:ph idx="1"/>
          </p:nvPr>
        </p:nvSpPr>
        <p:spPr>
          <a:xfrm>
            <a:off x="351804" y="2218899"/>
            <a:ext cx="5216597" cy="3085191"/>
          </a:xfrm>
        </p:spPr>
        <p:txBody>
          <a:bodyPr>
            <a:normAutofit/>
          </a:bodyPr>
          <a:lstStyle/>
          <a:p>
            <a:pPr marL="342900" indent="-342900">
              <a:buFont typeface="Arial" panose="020B0604020202020204" pitchFamily="34" charset="0"/>
              <a:buChar char="•"/>
            </a:pPr>
            <a:r>
              <a:rPr lang="en-US" sz="2400" dirty="0">
                <a:solidFill>
                  <a:schemeClr val="accent2">
                    <a:lumMod val="50000"/>
                  </a:schemeClr>
                </a:solidFill>
              </a:rPr>
              <a:t>2D and 3D Head Up Display</a:t>
            </a:r>
          </a:p>
          <a:p>
            <a:pPr marL="742950" lvl="2" indent="-285750">
              <a:buFont typeface="Arial" panose="020B0604020202020204" pitchFamily="34" charset="0"/>
              <a:buChar char="•"/>
            </a:pPr>
            <a:r>
              <a:rPr lang="en-US" sz="2000" dirty="0">
                <a:solidFill>
                  <a:schemeClr val="accent2">
                    <a:lumMod val="50000"/>
                  </a:schemeClr>
                </a:solidFill>
              </a:rPr>
              <a:t>Navigation, Speed, Music, Settings</a:t>
            </a:r>
          </a:p>
          <a:p>
            <a:pPr marL="342900" lvl="1" indent="-342900"/>
            <a:r>
              <a:rPr lang="en-US" sz="2400" dirty="0">
                <a:solidFill>
                  <a:schemeClr val="accent2">
                    <a:lumMod val="50000"/>
                  </a:schemeClr>
                </a:solidFill>
              </a:rPr>
              <a:t>Panoramic Vision HUD</a:t>
            </a:r>
          </a:p>
          <a:p>
            <a:pPr marL="800100" lvl="2" indent="-342900">
              <a:buFont typeface="Arial" panose="020B0604020202020204" pitchFamily="34" charset="0"/>
              <a:buChar char="•"/>
            </a:pPr>
            <a:r>
              <a:rPr lang="en-US" sz="2000" dirty="0">
                <a:solidFill>
                  <a:schemeClr val="accent2">
                    <a:lumMod val="50000"/>
                  </a:schemeClr>
                </a:solidFill>
              </a:rPr>
              <a:t>Set to debut in 2025</a:t>
            </a:r>
          </a:p>
          <a:p>
            <a:pPr marL="800100" lvl="2" indent="-342900">
              <a:buFont typeface="Arial" panose="020B0604020202020204" pitchFamily="34" charset="0"/>
              <a:buChar char="•"/>
            </a:pPr>
            <a:r>
              <a:rPr lang="en-US" sz="2000" dirty="0">
                <a:solidFill>
                  <a:schemeClr val="accent2">
                    <a:lumMod val="50000"/>
                  </a:schemeClr>
                </a:solidFill>
              </a:rPr>
              <a:t>Display as wide as the dashboard</a:t>
            </a:r>
          </a:p>
        </p:txBody>
      </p:sp>
      <p:sp>
        <p:nvSpPr>
          <p:cNvPr id="26" name="Freeform: Shape 25">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8" name="Group 27">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3" y="5736410"/>
            <a:ext cx="886141" cy="802496"/>
            <a:chOff x="10948005" y="3272152"/>
            <a:chExt cx="868640" cy="786648"/>
          </a:xfrm>
          <a:solidFill>
            <a:schemeClr val="accent6"/>
          </a:solidFill>
        </p:grpSpPr>
        <p:sp>
          <p:nvSpPr>
            <p:cNvPr id="29" name="Freeform: Shape 28">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 name="Freeform: Shape 29">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1" name="Freeform: Shape 30">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2"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3"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4"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a:extLst>
              <a:ext uri="{FF2B5EF4-FFF2-40B4-BE49-F238E27FC236}">
                <a16:creationId xmlns:a16="http://schemas.microsoft.com/office/drawing/2014/main" id="{02BBC9CB-EC41-5CE4-BE97-510371B8E9CF}"/>
              </a:ext>
            </a:extLst>
          </p:cNvPr>
          <p:cNvSpPr txBox="1"/>
          <p:nvPr/>
        </p:nvSpPr>
        <p:spPr>
          <a:xfrm>
            <a:off x="-48356" y="6538906"/>
            <a:ext cx="5708676" cy="307777"/>
          </a:xfrm>
          <a:prstGeom prst="rect">
            <a:avLst/>
          </a:prstGeom>
          <a:noFill/>
        </p:spPr>
        <p:txBody>
          <a:bodyPr wrap="square" rtlCol="0">
            <a:spAutoFit/>
          </a:bodyPr>
          <a:lstStyle/>
          <a:p>
            <a:r>
              <a:rPr lang="en-US" sz="1400" dirty="0">
                <a:hlinkClick r:id="rId3"/>
              </a:rPr>
              <a:t>https://www.youtube.com/watch?v=iB3IddFXMIk</a:t>
            </a:r>
            <a:r>
              <a:rPr lang="en-US" sz="1400" dirty="0"/>
              <a:t> </a:t>
            </a:r>
          </a:p>
        </p:txBody>
      </p:sp>
      <p:pic>
        <p:nvPicPr>
          <p:cNvPr id="4" name="Picture 3" descr="A screen shot of a car driving on a road&#10;&#10;Description automatically generated">
            <a:extLst>
              <a:ext uri="{FF2B5EF4-FFF2-40B4-BE49-F238E27FC236}">
                <a16:creationId xmlns:a16="http://schemas.microsoft.com/office/drawing/2014/main" id="{B00627F6-59B1-676F-2741-734E31D95EF4}"/>
              </a:ext>
            </a:extLst>
          </p:cNvPr>
          <p:cNvPicPr>
            <a:picLocks noChangeAspect="1"/>
          </p:cNvPicPr>
          <p:nvPr/>
        </p:nvPicPr>
        <p:blipFill rotWithShape="1">
          <a:blip r:embed="rId4"/>
          <a:srcRect t="9892" b="7409"/>
          <a:stretch/>
        </p:blipFill>
        <p:spPr>
          <a:xfrm>
            <a:off x="5637218" y="-17089"/>
            <a:ext cx="6505971" cy="2071402"/>
          </a:xfrm>
          <a:prstGeom prst="rect">
            <a:avLst/>
          </a:prstGeom>
        </p:spPr>
      </p:pic>
      <p:pic>
        <p:nvPicPr>
          <p:cNvPr id="9" name="Picture 8" descr="A screen shot of a car&#10;&#10;Description automatically generated">
            <a:extLst>
              <a:ext uri="{FF2B5EF4-FFF2-40B4-BE49-F238E27FC236}">
                <a16:creationId xmlns:a16="http://schemas.microsoft.com/office/drawing/2014/main" id="{9D291768-A92B-CF01-8408-843776740A4C}"/>
              </a:ext>
            </a:extLst>
          </p:cNvPr>
          <p:cNvPicPr>
            <a:picLocks noChangeAspect="1"/>
          </p:cNvPicPr>
          <p:nvPr/>
        </p:nvPicPr>
        <p:blipFill rotWithShape="1">
          <a:blip r:embed="rId5"/>
          <a:srcRect l="4432"/>
          <a:stretch/>
        </p:blipFill>
        <p:spPr>
          <a:xfrm>
            <a:off x="5660319" y="2095714"/>
            <a:ext cx="6482870" cy="2365531"/>
          </a:xfrm>
          <a:prstGeom prst="rect">
            <a:avLst/>
          </a:prstGeom>
        </p:spPr>
      </p:pic>
      <p:pic>
        <p:nvPicPr>
          <p:cNvPr id="13" name="Picture 12" descr="A screen shot of a radio&#10;&#10;Description automatically generated">
            <a:extLst>
              <a:ext uri="{FF2B5EF4-FFF2-40B4-BE49-F238E27FC236}">
                <a16:creationId xmlns:a16="http://schemas.microsoft.com/office/drawing/2014/main" id="{7A1DA4FF-9C40-2E1E-A61D-F613C131A0BC}"/>
              </a:ext>
            </a:extLst>
          </p:cNvPr>
          <p:cNvPicPr>
            <a:picLocks noChangeAspect="1"/>
          </p:cNvPicPr>
          <p:nvPr/>
        </p:nvPicPr>
        <p:blipFill>
          <a:blip r:embed="rId6"/>
          <a:stretch>
            <a:fillRect/>
          </a:stretch>
        </p:blipFill>
        <p:spPr>
          <a:xfrm>
            <a:off x="5646128" y="4502646"/>
            <a:ext cx="6482870" cy="2311738"/>
          </a:xfrm>
          <a:prstGeom prst="rect">
            <a:avLst/>
          </a:prstGeom>
        </p:spPr>
      </p:pic>
      <p:pic>
        <p:nvPicPr>
          <p:cNvPr id="17" name="Picture 16" descr="Close-up of a car dashboard&#10;&#10;Description automatically generated">
            <a:extLst>
              <a:ext uri="{FF2B5EF4-FFF2-40B4-BE49-F238E27FC236}">
                <a16:creationId xmlns:a16="http://schemas.microsoft.com/office/drawing/2014/main" id="{FE33B743-B0B6-A68C-29B4-ED39085C2C7E}"/>
              </a:ext>
            </a:extLst>
          </p:cNvPr>
          <p:cNvPicPr>
            <a:picLocks noChangeAspect="1"/>
          </p:cNvPicPr>
          <p:nvPr/>
        </p:nvPicPr>
        <p:blipFill>
          <a:blip r:embed="rId7"/>
          <a:stretch>
            <a:fillRect/>
          </a:stretch>
        </p:blipFill>
        <p:spPr>
          <a:xfrm>
            <a:off x="189787" y="4439965"/>
            <a:ext cx="5219810" cy="1900616"/>
          </a:xfrm>
          <a:prstGeom prst="rect">
            <a:avLst/>
          </a:prstGeom>
        </p:spPr>
      </p:pic>
    </p:spTree>
    <p:extLst>
      <p:ext uri="{BB962C8B-B14F-4D97-AF65-F5344CB8AC3E}">
        <p14:creationId xmlns:p14="http://schemas.microsoft.com/office/powerpoint/2010/main" val="1811880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3"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4"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5"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8"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0" name="Rectangle 2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Colorful patterns on the sky">
            <a:extLst>
              <a:ext uri="{FF2B5EF4-FFF2-40B4-BE49-F238E27FC236}">
                <a16:creationId xmlns:a16="http://schemas.microsoft.com/office/drawing/2014/main" id="{EF553508-7DA3-36D5-224D-85E201BC5728}"/>
              </a:ext>
            </a:extLst>
          </p:cNvPr>
          <p:cNvPicPr>
            <a:picLocks noChangeAspect="1"/>
          </p:cNvPicPr>
          <p:nvPr/>
        </p:nvPicPr>
        <p:blipFill rotWithShape="1">
          <a:blip r:embed="rId3"/>
          <a:srcRect t="6408" r="-1" b="9300"/>
          <a:stretch/>
        </p:blipFill>
        <p:spPr>
          <a:xfrm>
            <a:off x="3048" y="10"/>
            <a:ext cx="12188952" cy="6857990"/>
          </a:xfrm>
          <a:prstGeom prst="rect">
            <a:avLst/>
          </a:prstGeom>
        </p:spPr>
      </p:pic>
      <p:sp>
        <p:nvSpPr>
          <p:cNvPr id="32" name="Rectangle 31">
            <a:extLst>
              <a:ext uri="{FF2B5EF4-FFF2-40B4-BE49-F238E27FC236}">
                <a16:creationId xmlns:a16="http://schemas.microsoft.com/office/drawing/2014/main" id="{4D71E64B-9F70-4956-A351-D707CAB0A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3048" y="2359572"/>
            <a:ext cx="12188952" cy="4498428"/>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9545F-6B37-D51C-FD2F-34C8227FBF4F}"/>
              </a:ext>
            </a:extLst>
          </p:cNvPr>
          <p:cNvSpPr>
            <a:spLocks noGrp="1"/>
          </p:cNvSpPr>
          <p:nvPr>
            <p:ph type="title"/>
          </p:nvPr>
        </p:nvSpPr>
        <p:spPr>
          <a:xfrm>
            <a:off x="271686" y="2482562"/>
            <a:ext cx="6601554" cy="2341095"/>
          </a:xfrm>
        </p:spPr>
        <p:txBody>
          <a:bodyPr vert="horz" lIns="91440" tIns="45720" rIns="91440" bIns="45720" rtlCol="0" anchor="t">
            <a:normAutofit/>
          </a:bodyPr>
          <a:lstStyle/>
          <a:p>
            <a:r>
              <a:rPr lang="en-US" sz="4000" dirty="0">
                <a:solidFill>
                  <a:srgbClr val="FFFFFF"/>
                </a:solidFill>
              </a:rPr>
              <a:t>Can Head-Up Displays Create More Distraction? </a:t>
            </a:r>
          </a:p>
        </p:txBody>
      </p:sp>
      <p:sp>
        <p:nvSpPr>
          <p:cNvPr id="34" name="Freeform: Shape 33">
            <a:extLst>
              <a:ext uri="{FF2B5EF4-FFF2-40B4-BE49-F238E27FC236}">
                <a16:creationId xmlns:a16="http://schemas.microsoft.com/office/drawing/2014/main" id="{D7E5F2E6-2576-4F13-BE41-9E440CADD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078904" y="5460124"/>
            <a:ext cx="3113094" cy="139787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6" name="Group 35">
            <a:extLst>
              <a:ext uri="{FF2B5EF4-FFF2-40B4-BE49-F238E27FC236}">
                <a16:creationId xmlns:a16="http://schemas.microsoft.com/office/drawing/2014/main" id="{E7FAAC1B-D3E5-4871-9701-F77A05E005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403267" y="5956971"/>
            <a:ext cx="642595" cy="581941"/>
            <a:chOff x="10948005" y="3272152"/>
            <a:chExt cx="868640" cy="786648"/>
          </a:xfrm>
          <a:solidFill>
            <a:schemeClr val="accent1">
              <a:lumMod val="60000"/>
              <a:lumOff val="40000"/>
            </a:schemeClr>
          </a:solidFill>
        </p:grpSpPr>
        <p:sp>
          <p:nvSpPr>
            <p:cNvPr id="37" name="Freeform: Shape 36">
              <a:extLst>
                <a:ext uri="{FF2B5EF4-FFF2-40B4-BE49-F238E27FC236}">
                  <a16:creationId xmlns:a16="http://schemas.microsoft.com/office/drawing/2014/main" id="{32CD365C-0089-439E-9AD5-536DC99A3A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8" name="Freeform: Shape 37">
              <a:extLst>
                <a:ext uri="{FF2B5EF4-FFF2-40B4-BE49-F238E27FC236}">
                  <a16:creationId xmlns:a16="http://schemas.microsoft.com/office/drawing/2014/main" id="{EBF51C1E-571F-4DCE-AF51-5BBED829F1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9" name="Freeform: Shape 38">
              <a:extLst>
                <a:ext uri="{FF2B5EF4-FFF2-40B4-BE49-F238E27FC236}">
                  <a16:creationId xmlns:a16="http://schemas.microsoft.com/office/drawing/2014/main" id="{CB0475DE-7CE7-465A-9C96-4078C6FD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0" name="Graphic 12">
              <a:extLst>
                <a:ext uri="{FF2B5EF4-FFF2-40B4-BE49-F238E27FC236}">
                  <a16:creationId xmlns:a16="http://schemas.microsoft.com/office/drawing/2014/main" id="{9BCFFF62-2802-4BC2-9CBF-D0104F350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1" name="Graphic 15">
              <a:extLst>
                <a:ext uri="{FF2B5EF4-FFF2-40B4-BE49-F238E27FC236}">
                  <a16:creationId xmlns:a16="http://schemas.microsoft.com/office/drawing/2014/main" id="{00028CBB-3027-4767-ACFC-A08350C47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2" name="Graphic 15">
              <a:extLst>
                <a:ext uri="{FF2B5EF4-FFF2-40B4-BE49-F238E27FC236}">
                  <a16:creationId xmlns:a16="http://schemas.microsoft.com/office/drawing/2014/main" id="{B9CD950F-D318-4159-AE60-6A9995AD0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46D658B-F7D8-4966-A34A-28F668D0C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5" name="Graphic 78">
            <a:extLst>
              <a:ext uri="{FF2B5EF4-FFF2-40B4-BE49-F238E27FC236}">
                <a16:creationId xmlns:a16="http://schemas.microsoft.com/office/drawing/2014/main" id="{29A60AEE-F20A-45C7-AA25-47BDD9BDA7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6922" y="3611853"/>
            <a:ext cx="972241" cy="45718"/>
            <a:chOff x="4886325" y="3371754"/>
            <a:chExt cx="2418492" cy="113728"/>
          </a:xfrm>
          <a:solidFill>
            <a:schemeClr val="accent1"/>
          </a:solidFill>
        </p:grpSpPr>
        <p:sp>
          <p:nvSpPr>
            <p:cNvPr id="46" name="Graphic 78">
              <a:extLst>
                <a:ext uri="{FF2B5EF4-FFF2-40B4-BE49-F238E27FC236}">
                  <a16:creationId xmlns:a16="http://schemas.microsoft.com/office/drawing/2014/main" id="{81B33A79-A81E-4904-8E1D-0D72DD3D69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7" name="Graphic 78">
              <a:extLst>
                <a:ext uri="{FF2B5EF4-FFF2-40B4-BE49-F238E27FC236}">
                  <a16:creationId xmlns:a16="http://schemas.microsoft.com/office/drawing/2014/main" id="{B5C0FF1C-50AF-4814-A13A-38930C4526D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8" name="Graphic 78">
                <a:extLst>
                  <a:ext uri="{FF2B5EF4-FFF2-40B4-BE49-F238E27FC236}">
                    <a16:creationId xmlns:a16="http://schemas.microsoft.com/office/drawing/2014/main" id="{F23172AA-87FB-4903-A7D7-F0E923269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9" name="Graphic 78">
                <a:extLst>
                  <a:ext uri="{FF2B5EF4-FFF2-40B4-BE49-F238E27FC236}">
                    <a16:creationId xmlns:a16="http://schemas.microsoft.com/office/drawing/2014/main" id="{92CC8A4E-07B7-4711-B6E6-F049ABEC6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0" name="Graphic 78">
                <a:extLst>
                  <a:ext uri="{FF2B5EF4-FFF2-40B4-BE49-F238E27FC236}">
                    <a16:creationId xmlns:a16="http://schemas.microsoft.com/office/drawing/2014/main" id="{8438A0E7-3F95-4F50-BA90-C25BAB25D9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51" name="Graphic 78">
                <a:extLst>
                  <a:ext uri="{FF2B5EF4-FFF2-40B4-BE49-F238E27FC236}">
                    <a16:creationId xmlns:a16="http://schemas.microsoft.com/office/drawing/2014/main" id="{0119B859-823D-4FD1-A608-8FDA4BBB6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341131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DA3C83C5-169D-B186-3A5A-43ADF4E57742}"/>
              </a:ext>
            </a:extLst>
          </p:cNvPr>
          <p:cNvSpPr>
            <a:spLocks noGrp="1"/>
          </p:cNvSpPr>
          <p:nvPr>
            <p:ph type="title"/>
          </p:nvPr>
        </p:nvSpPr>
        <p:spPr>
          <a:xfrm>
            <a:off x="525717" y="696952"/>
            <a:ext cx="10077196" cy="821794"/>
          </a:xfrm>
        </p:spPr>
        <p:txBody>
          <a:bodyPr>
            <a:normAutofit/>
          </a:bodyPr>
          <a:lstStyle/>
          <a:p>
            <a:r>
              <a:rPr lang="en-US" dirty="0">
                <a:solidFill>
                  <a:schemeClr val="accent6">
                    <a:lumMod val="50000"/>
                  </a:schemeClr>
                </a:solidFill>
              </a:rPr>
              <a:t>Potential Downsides to HUD</a:t>
            </a:r>
          </a:p>
        </p:txBody>
      </p:sp>
      <p:grpSp>
        <p:nvGrpSpPr>
          <p:cNvPr id="11" name="Graphic 78">
            <a:extLst>
              <a:ext uri="{FF2B5EF4-FFF2-40B4-BE49-F238E27FC236}">
                <a16:creationId xmlns:a16="http://schemas.microsoft.com/office/drawing/2014/main" id="{BC3D4A83-1EFA-4B2C-B330-849E35895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12" name="Graphic 78">
              <a:extLst>
                <a:ext uri="{FF2B5EF4-FFF2-40B4-BE49-F238E27FC236}">
                  <a16:creationId xmlns:a16="http://schemas.microsoft.com/office/drawing/2014/main" id="{3508E11F-ACA4-405C-A9FA-2577500EA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3" name="Graphic 78">
              <a:extLst>
                <a:ext uri="{FF2B5EF4-FFF2-40B4-BE49-F238E27FC236}">
                  <a16:creationId xmlns:a16="http://schemas.microsoft.com/office/drawing/2014/main" id="{82B1CDA4-B2EA-4968-8276-0552D6D744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 name="Graphic 78">
                <a:extLst>
                  <a:ext uri="{FF2B5EF4-FFF2-40B4-BE49-F238E27FC236}">
                    <a16:creationId xmlns:a16="http://schemas.microsoft.com/office/drawing/2014/main" id="{F4337472-CDEB-4AFE-BBB9-5A11CA470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 name="Graphic 78">
                <a:extLst>
                  <a:ext uri="{FF2B5EF4-FFF2-40B4-BE49-F238E27FC236}">
                    <a16:creationId xmlns:a16="http://schemas.microsoft.com/office/drawing/2014/main" id="{6CD67A6D-EAE7-4891-ACC9-4AC0CCF44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F1769489-D4BC-4B3B-9E23-87FCFDAB4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13E13021-8923-4A4D-84FA-DA886E292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9" name="Freeform: Shape 18">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596D1580-EA55-A9AE-0838-C2B6655C73DF}"/>
              </a:ext>
            </a:extLst>
          </p:cNvPr>
          <p:cNvGraphicFramePr>
            <a:graphicFrameLocks noGrp="1"/>
          </p:cNvGraphicFramePr>
          <p:nvPr>
            <p:ph idx="1"/>
            <p:extLst>
              <p:ext uri="{D42A27DB-BD31-4B8C-83A1-F6EECF244321}">
                <p14:modId xmlns:p14="http://schemas.microsoft.com/office/powerpoint/2010/main" val="4247255962"/>
              </p:ext>
            </p:extLst>
          </p:nvPr>
        </p:nvGraphicFramePr>
        <p:xfrm>
          <a:off x="525462" y="1804163"/>
          <a:ext cx="11004385" cy="4407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6767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FCB24222-D40C-980E-B2D7-26EF317CCDE6}"/>
              </a:ext>
            </a:extLst>
          </p:cNvPr>
          <p:cNvSpPr>
            <a:spLocks noGrp="1"/>
          </p:cNvSpPr>
          <p:nvPr>
            <p:ph type="title"/>
          </p:nvPr>
        </p:nvSpPr>
        <p:spPr>
          <a:xfrm>
            <a:off x="643859" y="1324500"/>
            <a:ext cx="10904282" cy="1502930"/>
          </a:xfrm>
        </p:spPr>
        <p:txBody>
          <a:bodyPr anchor="t">
            <a:normAutofit fontScale="90000"/>
          </a:bodyPr>
          <a:lstStyle/>
          <a:p>
            <a:pPr>
              <a:lnSpc>
                <a:spcPct val="90000"/>
              </a:lnSpc>
            </a:pPr>
            <a:r>
              <a:rPr lang="en-US" dirty="0">
                <a:solidFill>
                  <a:schemeClr val="accent6">
                    <a:lumMod val="50000"/>
                  </a:schemeClr>
                </a:solidFill>
              </a:rPr>
              <a:t>Head-Up Displays and Distraction Potential</a:t>
            </a:r>
            <a:br>
              <a:rPr lang="en-US" dirty="0">
                <a:solidFill>
                  <a:schemeClr val="accent6">
                    <a:lumMod val="50000"/>
                  </a:schemeClr>
                </a:solidFill>
              </a:rPr>
            </a:br>
            <a:r>
              <a:rPr lang="en-US" sz="2200" dirty="0">
                <a:solidFill>
                  <a:schemeClr val="accent6">
                    <a:lumMod val="50000"/>
                  </a:schemeClr>
                </a:solidFill>
              </a:rPr>
              <a:t>Russell, S., </a:t>
            </a:r>
            <a:r>
              <a:rPr lang="en-US" sz="2200" dirty="0" err="1">
                <a:solidFill>
                  <a:schemeClr val="accent6">
                    <a:lumMod val="50000"/>
                  </a:schemeClr>
                </a:solidFill>
              </a:rPr>
              <a:t>Radlbeck</a:t>
            </a:r>
            <a:r>
              <a:rPr lang="en-US" sz="2200" dirty="0">
                <a:solidFill>
                  <a:schemeClr val="accent6">
                    <a:lumMod val="50000"/>
                  </a:schemeClr>
                </a:solidFill>
              </a:rPr>
              <a:t>, J., Atwood, J., </a:t>
            </a:r>
            <a:r>
              <a:rPr lang="en-US" sz="2200" dirty="0" err="1">
                <a:solidFill>
                  <a:schemeClr val="accent6">
                    <a:lumMod val="50000"/>
                  </a:schemeClr>
                </a:solidFill>
              </a:rPr>
              <a:t>Schaudt</a:t>
            </a:r>
            <a:r>
              <a:rPr lang="en-US" sz="2200" dirty="0">
                <a:solidFill>
                  <a:schemeClr val="accent6">
                    <a:lumMod val="50000"/>
                  </a:schemeClr>
                </a:solidFill>
              </a:rPr>
              <a:t>, W. A., &amp; McLaughlin, S. </a:t>
            </a:r>
            <a:br>
              <a:rPr lang="en-US" dirty="0"/>
            </a:br>
            <a:br>
              <a:rPr lang="en-US" dirty="0"/>
            </a:br>
            <a:endParaRPr lang="en-US" dirty="0"/>
          </a:p>
        </p:txBody>
      </p:sp>
      <p:sp>
        <p:nvSpPr>
          <p:cNvPr id="10" name="Freeform: Shape 9">
            <a:extLst>
              <a:ext uri="{FF2B5EF4-FFF2-40B4-BE49-F238E27FC236}">
                <a16:creationId xmlns:a16="http://schemas.microsoft.com/office/drawing/2014/main" id="{58692EF0-FD3D-4304-83BB-D0AF4CF4C2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9831176" y="-854066"/>
            <a:ext cx="1506757" cy="3214891"/>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D5E23BE5-51F7-48C6-82D1-43717C1D79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V="1">
            <a:off x="10141483" y="838663"/>
            <a:ext cx="886141" cy="802496"/>
            <a:chOff x="10948005" y="3272152"/>
            <a:chExt cx="868640" cy="786648"/>
          </a:xfrm>
          <a:solidFill>
            <a:schemeClr val="accent4">
              <a:lumMod val="40000"/>
              <a:lumOff val="60000"/>
            </a:schemeClr>
          </a:solidFill>
        </p:grpSpPr>
        <p:sp>
          <p:nvSpPr>
            <p:cNvPr id="13" name="Freeform: Shape 12">
              <a:extLst>
                <a:ext uri="{FF2B5EF4-FFF2-40B4-BE49-F238E27FC236}">
                  <a16:creationId xmlns:a16="http://schemas.microsoft.com/office/drawing/2014/main" id="{E7DC660E-DF1E-4D26-9266-4A73D0666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49A4F4CA-55A1-439E-AE0A-7D3540B70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2549CD3E-746C-496E-AE74-8161D52D9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77468BCC-C982-4A35-B2F7-5AE59058A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6910F441-560E-481A-AE9C-3E70EEA9A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780CC5BC-FA2E-4CE2-ACD1-CF709CA79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F768EBD-6D31-4E4A-87BC-BB83ACDFB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aphic 78">
            <a:extLst>
              <a:ext uri="{FF2B5EF4-FFF2-40B4-BE49-F238E27FC236}">
                <a16:creationId xmlns:a16="http://schemas.microsoft.com/office/drawing/2014/main" id="{554A72DC-6122-426C-9473-FE48DFBD16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3724" y="2380785"/>
            <a:ext cx="972241" cy="45718"/>
            <a:chOff x="4886325" y="3371754"/>
            <a:chExt cx="2418492" cy="113728"/>
          </a:xfrm>
          <a:solidFill>
            <a:schemeClr val="accent1"/>
          </a:solidFill>
        </p:grpSpPr>
        <p:sp>
          <p:nvSpPr>
            <p:cNvPr id="22" name="Graphic 78">
              <a:extLst>
                <a:ext uri="{FF2B5EF4-FFF2-40B4-BE49-F238E27FC236}">
                  <a16:creationId xmlns:a16="http://schemas.microsoft.com/office/drawing/2014/main" id="{FC2789D7-C243-446F-8C4A-3C3B673CFA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3" name="Graphic 78">
              <a:extLst>
                <a:ext uri="{FF2B5EF4-FFF2-40B4-BE49-F238E27FC236}">
                  <a16:creationId xmlns:a16="http://schemas.microsoft.com/office/drawing/2014/main" id="{7BFC7F62-86A1-4E98-B4C1-E6E050894F3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4" name="Graphic 78">
                <a:extLst>
                  <a:ext uri="{FF2B5EF4-FFF2-40B4-BE49-F238E27FC236}">
                    <a16:creationId xmlns:a16="http://schemas.microsoft.com/office/drawing/2014/main" id="{8F4903DE-F756-4685-AA3E-D6F6DFCD6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5" name="Graphic 78">
                <a:extLst>
                  <a:ext uri="{FF2B5EF4-FFF2-40B4-BE49-F238E27FC236}">
                    <a16:creationId xmlns:a16="http://schemas.microsoft.com/office/drawing/2014/main" id="{ACAA5D31-8D54-4B6B-B297-478B66443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6" name="Graphic 78">
                <a:extLst>
                  <a:ext uri="{FF2B5EF4-FFF2-40B4-BE49-F238E27FC236}">
                    <a16:creationId xmlns:a16="http://schemas.microsoft.com/office/drawing/2014/main" id="{A4C6C8D7-9B82-4E2C-A29A-D739C1EB2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7" name="Graphic 78">
                <a:extLst>
                  <a:ext uri="{FF2B5EF4-FFF2-40B4-BE49-F238E27FC236}">
                    <a16:creationId xmlns:a16="http://schemas.microsoft.com/office/drawing/2014/main" id="{1F47E503-8030-4E7E-8460-A711BE567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A905D35B-885C-F09B-112D-04143C8A2DBC}"/>
              </a:ext>
            </a:extLst>
          </p:cNvPr>
          <p:cNvSpPr>
            <a:spLocks noGrp="1"/>
          </p:cNvSpPr>
          <p:nvPr>
            <p:ph idx="1"/>
          </p:nvPr>
        </p:nvSpPr>
        <p:spPr>
          <a:xfrm>
            <a:off x="643859" y="2632658"/>
            <a:ext cx="10904282" cy="3584014"/>
          </a:xfrm>
        </p:spPr>
        <p:txBody>
          <a:bodyPr>
            <a:normAutofit/>
          </a:bodyPr>
          <a:lstStyle/>
          <a:p>
            <a:pPr>
              <a:lnSpc>
                <a:spcPct val="100000"/>
              </a:lnSpc>
            </a:pPr>
            <a:r>
              <a:rPr lang="en-US" sz="1800" dirty="0">
                <a:solidFill>
                  <a:schemeClr val="accent3">
                    <a:lumMod val="50000"/>
                  </a:schemeClr>
                </a:solidFill>
              </a:rPr>
              <a:t>The main objective of this study was to determine whether HUD technology changes the driver’s ability to process information about the forward road scene and respond to crash-imminent situations.</a:t>
            </a:r>
          </a:p>
          <a:p>
            <a:pPr>
              <a:lnSpc>
                <a:spcPct val="100000"/>
              </a:lnSpc>
            </a:pPr>
            <a:endParaRPr lang="en-US" sz="1800" dirty="0">
              <a:solidFill>
                <a:schemeClr val="accent3">
                  <a:lumMod val="50000"/>
                </a:schemeClr>
              </a:solidFill>
            </a:endParaRPr>
          </a:p>
          <a:p>
            <a:pPr>
              <a:lnSpc>
                <a:spcPct val="100000"/>
              </a:lnSpc>
            </a:pPr>
            <a:r>
              <a:rPr lang="en-US" sz="1800" dirty="0">
                <a:solidFill>
                  <a:schemeClr val="accent3">
                    <a:lumMod val="50000"/>
                  </a:schemeClr>
                </a:solidFill>
              </a:rPr>
              <a:t>Types of Distractions looked at:</a:t>
            </a:r>
          </a:p>
          <a:p>
            <a:pPr marL="342900" indent="-342900">
              <a:lnSpc>
                <a:spcPct val="100000"/>
              </a:lnSpc>
              <a:buFont typeface="Arial" panose="020B0604020202020204" pitchFamily="34" charset="0"/>
              <a:buChar char="•"/>
            </a:pPr>
            <a:r>
              <a:rPr lang="en-US" sz="1800" dirty="0">
                <a:solidFill>
                  <a:schemeClr val="accent3">
                    <a:lumMod val="50000"/>
                  </a:schemeClr>
                </a:solidFill>
              </a:rPr>
              <a:t>Visual distraction: Tasks that require the driver to look away from the roadway to</a:t>
            </a:r>
            <a:br>
              <a:rPr lang="en-US" sz="1800" dirty="0">
                <a:solidFill>
                  <a:schemeClr val="accent3">
                    <a:lumMod val="50000"/>
                  </a:schemeClr>
                </a:solidFill>
              </a:rPr>
            </a:br>
            <a:r>
              <a:rPr lang="en-US" sz="1800" dirty="0">
                <a:solidFill>
                  <a:schemeClr val="accent3">
                    <a:lumMod val="50000"/>
                  </a:schemeClr>
                </a:solidFill>
              </a:rPr>
              <a:t>visually obtain information.</a:t>
            </a:r>
          </a:p>
          <a:p>
            <a:pPr marL="342900" indent="-342900">
              <a:lnSpc>
                <a:spcPct val="100000"/>
              </a:lnSpc>
              <a:buFont typeface="Arial" panose="020B0604020202020204" pitchFamily="34" charset="0"/>
              <a:buChar char="•"/>
            </a:pPr>
            <a:r>
              <a:rPr lang="en-US" sz="1800" dirty="0">
                <a:solidFill>
                  <a:schemeClr val="accent3">
                    <a:lumMod val="50000"/>
                  </a:schemeClr>
                </a:solidFill>
              </a:rPr>
              <a:t>Manual distraction: Tasks that require the driver to take one or both hands off the steering wheel to manipulate a control, device, or other non-driving-related item.</a:t>
            </a:r>
          </a:p>
          <a:p>
            <a:pPr marL="342900" indent="-342900">
              <a:lnSpc>
                <a:spcPct val="100000"/>
              </a:lnSpc>
              <a:buFont typeface="Arial" panose="020B0604020202020204" pitchFamily="34" charset="0"/>
              <a:buChar char="•"/>
            </a:pPr>
            <a:r>
              <a:rPr lang="en-US" sz="1800" dirty="0">
                <a:solidFill>
                  <a:schemeClr val="accent3">
                    <a:lumMod val="50000"/>
                  </a:schemeClr>
                </a:solidFill>
              </a:rPr>
              <a:t>Cognitive distraction: Tasks that require the driver to avert mental attention away from the driving task</a:t>
            </a:r>
          </a:p>
          <a:p>
            <a:pPr>
              <a:lnSpc>
                <a:spcPct val="100000"/>
              </a:lnSpc>
            </a:pPr>
            <a:endParaRPr lang="en-US" sz="1100" dirty="0"/>
          </a:p>
        </p:txBody>
      </p:sp>
    </p:spTree>
    <p:extLst>
      <p:ext uri="{BB962C8B-B14F-4D97-AF65-F5344CB8AC3E}">
        <p14:creationId xmlns:p14="http://schemas.microsoft.com/office/powerpoint/2010/main" val="2537999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5" name="Freeform: Shape 14">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Freeform: Shape 15">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 name="Freeform: Shape 16">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9"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0"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Freeform: Shape 22">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6"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7"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8"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9"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0"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1"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3" name="Rectangle 32">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50FFF7-7D33-78DE-8070-E449FE4B57A8}"/>
              </a:ext>
            </a:extLst>
          </p:cNvPr>
          <p:cNvSpPr>
            <a:spLocks noGrp="1"/>
          </p:cNvSpPr>
          <p:nvPr>
            <p:ph type="title"/>
          </p:nvPr>
        </p:nvSpPr>
        <p:spPr>
          <a:xfrm>
            <a:off x="546842" y="1288512"/>
            <a:ext cx="9416856" cy="1584378"/>
          </a:xfrm>
        </p:spPr>
        <p:txBody>
          <a:bodyPr vert="horz" lIns="91440" tIns="45720" rIns="91440" bIns="45720" rtlCol="0" anchor="t">
            <a:normAutofit/>
          </a:bodyPr>
          <a:lstStyle/>
          <a:p>
            <a:pPr>
              <a:lnSpc>
                <a:spcPct val="90000"/>
              </a:lnSpc>
            </a:pPr>
            <a:r>
              <a:rPr kumimoji="0" lang="en-US" sz="3200" b="0" u="none" strike="noStrike" cap="none" spc="0" normalizeH="0" baseline="0" noProof="0" dirty="0">
                <a:ln>
                  <a:noFill/>
                </a:ln>
                <a:solidFill>
                  <a:schemeClr val="accent6">
                    <a:lumMod val="50000"/>
                  </a:schemeClr>
                </a:solidFill>
                <a:effectLst/>
                <a:uLnTx/>
                <a:uFillTx/>
              </a:rPr>
              <a:t>Head-Up Displays and Distraction Potential</a:t>
            </a:r>
            <a:br>
              <a:rPr kumimoji="0" lang="en-US" sz="1900" b="0" u="none" strike="noStrike" cap="none" spc="0" normalizeH="0" baseline="0" noProof="0" dirty="0">
                <a:ln>
                  <a:noFill/>
                </a:ln>
                <a:solidFill>
                  <a:schemeClr val="accent6">
                    <a:lumMod val="50000"/>
                  </a:schemeClr>
                </a:solidFill>
                <a:effectLst/>
                <a:uLnTx/>
                <a:uFillTx/>
              </a:rPr>
            </a:br>
            <a:r>
              <a:rPr kumimoji="0" lang="en-US" sz="1900" b="0" u="none" strike="noStrike" cap="none" spc="0" normalizeH="0" baseline="0" noProof="0" dirty="0">
                <a:ln>
                  <a:noFill/>
                </a:ln>
                <a:solidFill>
                  <a:schemeClr val="accent6">
                    <a:lumMod val="50000"/>
                  </a:schemeClr>
                </a:solidFill>
                <a:effectLst/>
                <a:uLnTx/>
                <a:uFillTx/>
              </a:rPr>
              <a:t>Russell, S., </a:t>
            </a:r>
            <a:r>
              <a:rPr kumimoji="0" lang="en-US" sz="1900" b="0" u="none" strike="noStrike" cap="none" spc="0" normalizeH="0" baseline="0" noProof="0" dirty="0" err="1">
                <a:ln>
                  <a:noFill/>
                </a:ln>
                <a:solidFill>
                  <a:schemeClr val="accent6">
                    <a:lumMod val="50000"/>
                  </a:schemeClr>
                </a:solidFill>
                <a:effectLst/>
                <a:uLnTx/>
                <a:uFillTx/>
              </a:rPr>
              <a:t>Radlbeck</a:t>
            </a:r>
            <a:r>
              <a:rPr kumimoji="0" lang="en-US" sz="1900" b="0" u="none" strike="noStrike" cap="none" spc="0" normalizeH="0" baseline="0" noProof="0" dirty="0">
                <a:ln>
                  <a:noFill/>
                </a:ln>
                <a:solidFill>
                  <a:schemeClr val="accent6">
                    <a:lumMod val="50000"/>
                  </a:schemeClr>
                </a:solidFill>
                <a:effectLst/>
                <a:uLnTx/>
                <a:uFillTx/>
              </a:rPr>
              <a:t>, J., Atwood, J., </a:t>
            </a:r>
            <a:r>
              <a:rPr kumimoji="0" lang="en-US" sz="1900" b="0" u="none" strike="noStrike" cap="none" spc="0" normalizeH="0" baseline="0" noProof="0" dirty="0" err="1">
                <a:ln>
                  <a:noFill/>
                </a:ln>
                <a:solidFill>
                  <a:schemeClr val="accent6">
                    <a:lumMod val="50000"/>
                  </a:schemeClr>
                </a:solidFill>
                <a:effectLst/>
                <a:uLnTx/>
                <a:uFillTx/>
              </a:rPr>
              <a:t>Schaudt</a:t>
            </a:r>
            <a:r>
              <a:rPr kumimoji="0" lang="en-US" sz="1900" b="0" u="none" strike="noStrike" cap="none" spc="0" normalizeH="0" baseline="0" noProof="0" dirty="0">
                <a:ln>
                  <a:noFill/>
                </a:ln>
                <a:solidFill>
                  <a:schemeClr val="accent6">
                    <a:lumMod val="50000"/>
                  </a:schemeClr>
                </a:solidFill>
                <a:effectLst/>
                <a:uLnTx/>
                <a:uFillTx/>
              </a:rPr>
              <a:t>, W. A., &amp; McLaughlin, S. </a:t>
            </a:r>
            <a:br>
              <a:rPr kumimoji="0" lang="en-US" sz="1900" b="0" u="none" strike="noStrike" cap="none" spc="0" normalizeH="0" baseline="0" noProof="0" dirty="0">
                <a:ln>
                  <a:noFill/>
                </a:ln>
                <a:effectLst/>
                <a:uLnTx/>
                <a:uFillTx/>
              </a:rPr>
            </a:br>
            <a:br>
              <a:rPr kumimoji="0" lang="en-US" sz="1900" b="0" u="none" strike="noStrike" cap="none" spc="0" normalizeH="0" baseline="0" noProof="0" dirty="0">
                <a:ln>
                  <a:noFill/>
                </a:ln>
                <a:effectLst/>
                <a:uLnTx/>
                <a:uFillTx/>
              </a:rPr>
            </a:br>
            <a:endParaRPr lang="en-US" sz="1900" dirty="0"/>
          </a:p>
        </p:txBody>
      </p:sp>
      <p:grpSp>
        <p:nvGrpSpPr>
          <p:cNvPr id="35" name="Graphic 78">
            <a:extLst>
              <a:ext uri="{FF2B5EF4-FFF2-40B4-BE49-F238E27FC236}">
                <a16:creationId xmlns:a16="http://schemas.microsoft.com/office/drawing/2014/main" id="{674FBD09-398F-4886-8D52-3CCAB16ED1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7951" y="971370"/>
            <a:ext cx="972241" cy="45718"/>
            <a:chOff x="4886325" y="3371754"/>
            <a:chExt cx="2418492" cy="113728"/>
          </a:xfrm>
          <a:solidFill>
            <a:schemeClr val="accent1"/>
          </a:solidFill>
        </p:grpSpPr>
        <p:sp>
          <p:nvSpPr>
            <p:cNvPr id="36" name="Graphic 78">
              <a:extLst>
                <a:ext uri="{FF2B5EF4-FFF2-40B4-BE49-F238E27FC236}">
                  <a16:creationId xmlns:a16="http://schemas.microsoft.com/office/drawing/2014/main" id="{794E9BAB-B9ED-4E72-B558-1E4B87537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7" name="Graphic 78">
              <a:extLst>
                <a:ext uri="{FF2B5EF4-FFF2-40B4-BE49-F238E27FC236}">
                  <a16:creationId xmlns:a16="http://schemas.microsoft.com/office/drawing/2014/main" id="{809A1029-A1BA-4EF8-959B-2AF852A34D8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38" name="Graphic 78">
                <a:extLst>
                  <a:ext uri="{FF2B5EF4-FFF2-40B4-BE49-F238E27FC236}">
                    <a16:creationId xmlns:a16="http://schemas.microsoft.com/office/drawing/2014/main" id="{1618CAAA-B087-4302-8144-EFDD1D9FD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a:extLst>
                  <a:ext uri="{FF2B5EF4-FFF2-40B4-BE49-F238E27FC236}">
                    <a16:creationId xmlns:a16="http://schemas.microsoft.com/office/drawing/2014/main" id="{D71D93E1-AEA4-4F92-BA99-24786C8A1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a:extLst>
                  <a:ext uri="{FF2B5EF4-FFF2-40B4-BE49-F238E27FC236}">
                    <a16:creationId xmlns:a16="http://schemas.microsoft.com/office/drawing/2014/main" id="{CE7112A6-6EAE-4620-B089-30D687AA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a:extLst>
                  <a:ext uri="{FF2B5EF4-FFF2-40B4-BE49-F238E27FC236}">
                    <a16:creationId xmlns:a16="http://schemas.microsoft.com/office/drawing/2014/main" id="{6F45DEA9-D350-4D7C-B408-D0250EE30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3" name="Freeform: Shape 42">
            <a:extLst>
              <a:ext uri="{FF2B5EF4-FFF2-40B4-BE49-F238E27FC236}">
                <a16:creationId xmlns:a16="http://schemas.microsoft.com/office/drawing/2014/main" id="{11E84B46-9597-410B-A51F-E2E0F2FAF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5" name="Group 44">
            <a:extLst>
              <a:ext uri="{FF2B5EF4-FFF2-40B4-BE49-F238E27FC236}">
                <a16:creationId xmlns:a16="http://schemas.microsoft.com/office/drawing/2014/main" id="{3D4FD378-E29E-4996-A8B0-11E2368A6E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10732601" y="5351135"/>
            <a:ext cx="886141" cy="802496"/>
            <a:chOff x="10948005" y="3272152"/>
            <a:chExt cx="868640" cy="786648"/>
          </a:xfrm>
          <a:solidFill>
            <a:schemeClr val="accent1"/>
          </a:solidFill>
        </p:grpSpPr>
        <p:sp>
          <p:nvSpPr>
            <p:cNvPr id="46" name="Freeform: Shape 45">
              <a:extLst>
                <a:ext uri="{FF2B5EF4-FFF2-40B4-BE49-F238E27FC236}">
                  <a16:creationId xmlns:a16="http://schemas.microsoft.com/office/drawing/2014/main" id="{7BA59DF4-225D-4521-9655-5F0DF52E4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a:extLst>
                <a:ext uri="{FF2B5EF4-FFF2-40B4-BE49-F238E27FC236}">
                  <a16:creationId xmlns:a16="http://schemas.microsoft.com/office/drawing/2014/main" id="{C5295146-5EA5-417D-AAEE-F59000BC6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Freeform: Shape 47">
              <a:extLst>
                <a:ext uri="{FF2B5EF4-FFF2-40B4-BE49-F238E27FC236}">
                  <a16:creationId xmlns:a16="http://schemas.microsoft.com/office/drawing/2014/main" id="{3768FE2E-63BB-4E2F-8744-A188E6C61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Graphic 12">
              <a:extLst>
                <a:ext uri="{FF2B5EF4-FFF2-40B4-BE49-F238E27FC236}">
                  <a16:creationId xmlns:a16="http://schemas.microsoft.com/office/drawing/2014/main" id="{4641D6CE-B3E9-440C-BAAE-6F6968AAA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0" name="Graphic 15">
              <a:extLst>
                <a:ext uri="{FF2B5EF4-FFF2-40B4-BE49-F238E27FC236}">
                  <a16:creationId xmlns:a16="http://schemas.microsoft.com/office/drawing/2014/main" id="{8D02F1DC-8FDC-4424-8750-42EE6CB9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a:extLst>
                <a:ext uri="{FF2B5EF4-FFF2-40B4-BE49-F238E27FC236}">
                  <a16:creationId xmlns:a16="http://schemas.microsoft.com/office/drawing/2014/main" id="{2BB6A551-D864-43F8-B270-809C68AE3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57277C8-A482-4AA3-AFA6-7F211CE35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descr="A blurry image of a screen&#10;&#10;Description automatically generated">
            <a:extLst>
              <a:ext uri="{FF2B5EF4-FFF2-40B4-BE49-F238E27FC236}">
                <a16:creationId xmlns:a16="http://schemas.microsoft.com/office/drawing/2014/main" id="{8F308454-C07C-F5B8-7E74-CFBFD1E96EB3}"/>
              </a:ext>
            </a:extLst>
          </p:cNvPr>
          <p:cNvPicPr>
            <a:picLocks noChangeAspect="1"/>
          </p:cNvPicPr>
          <p:nvPr/>
        </p:nvPicPr>
        <p:blipFill>
          <a:blip r:embed="rId3"/>
          <a:stretch>
            <a:fillRect/>
          </a:stretch>
        </p:blipFill>
        <p:spPr>
          <a:xfrm>
            <a:off x="6805196" y="2938041"/>
            <a:ext cx="5181600" cy="2209800"/>
          </a:xfrm>
          <a:prstGeom prst="rect">
            <a:avLst/>
          </a:prstGeom>
        </p:spPr>
      </p:pic>
      <p:pic>
        <p:nvPicPr>
          <p:cNvPr id="11" name="Picture 10" descr="A car driving on a bridge&#10;&#10;Description automatically generated">
            <a:extLst>
              <a:ext uri="{FF2B5EF4-FFF2-40B4-BE49-F238E27FC236}">
                <a16:creationId xmlns:a16="http://schemas.microsoft.com/office/drawing/2014/main" id="{A24BC498-8758-D24A-BFA5-E2FDBF92F523}"/>
              </a:ext>
            </a:extLst>
          </p:cNvPr>
          <p:cNvPicPr>
            <a:picLocks noChangeAspect="1"/>
          </p:cNvPicPr>
          <p:nvPr/>
        </p:nvPicPr>
        <p:blipFill>
          <a:blip r:embed="rId4"/>
          <a:stretch>
            <a:fillRect/>
          </a:stretch>
        </p:blipFill>
        <p:spPr>
          <a:xfrm>
            <a:off x="323925" y="2898531"/>
            <a:ext cx="6276067" cy="2305494"/>
          </a:xfrm>
          <a:prstGeom prst="rect">
            <a:avLst/>
          </a:prstGeom>
        </p:spPr>
      </p:pic>
    </p:spTree>
    <p:extLst>
      <p:ext uri="{BB962C8B-B14F-4D97-AF65-F5344CB8AC3E}">
        <p14:creationId xmlns:p14="http://schemas.microsoft.com/office/powerpoint/2010/main" val="612934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24222-D40C-980E-B2D7-26EF317CCDE6}"/>
              </a:ext>
            </a:extLst>
          </p:cNvPr>
          <p:cNvSpPr>
            <a:spLocks noGrp="1"/>
          </p:cNvSpPr>
          <p:nvPr>
            <p:ph type="title"/>
          </p:nvPr>
        </p:nvSpPr>
        <p:spPr>
          <a:xfrm>
            <a:off x="643859" y="1324500"/>
            <a:ext cx="10904282" cy="1502930"/>
          </a:xfrm>
        </p:spPr>
        <p:txBody>
          <a:bodyPr anchor="t">
            <a:normAutofit fontScale="90000"/>
          </a:bodyPr>
          <a:lstStyle/>
          <a:p>
            <a:pPr>
              <a:lnSpc>
                <a:spcPct val="90000"/>
              </a:lnSpc>
            </a:pPr>
            <a:r>
              <a:rPr lang="en-US" dirty="0">
                <a:solidFill>
                  <a:schemeClr val="accent6">
                    <a:lumMod val="50000"/>
                  </a:schemeClr>
                </a:solidFill>
              </a:rPr>
              <a:t>Head-Up Displays and Distraction Potential</a:t>
            </a:r>
            <a:br>
              <a:rPr lang="en-US" dirty="0">
                <a:solidFill>
                  <a:schemeClr val="accent6">
                    <a:lumMod val="50000"/>
                  </a:schemeClr>
                </a:solidFill>
              </a:rPr>
            </a:br>
            <a:r>
              <a:rPr lang="en-US" sz="2200" dirty="0">
                <a:solidFill>
                  <a:schemeClr val="accent6">
                    <a:lumMod val="50000"/>
                  </a:schemeClr>
                </a:solidFill>
              </a:rPr>
              <a:t>Russell, S., </a:t>
            </a:r>
            <a:r>
              <a:rPr lang="en-US" sz="2200" dirty="0" err="1">
                <a:solidFill>
                  <a:schemeClr val="accent6">
                    <a:lumMod val="50000"/>
                  </a:schemeClr>
                </a:solidFill>
              </a:rPr>
              <a:t>Radlbeck</a:t>
            </a:r>
            <a:r>
              <a:rPr lang="en-US" sz="2200" dirty="0">
                <a:solidFill>
                  <a:schemeClr val="accent6">
                    <a:lumMod val="50000"/>
                  </a:schemeClr>
                </a:solidFill>
              </a:rPr>
              <a:t>, J., Atwood, J., </a:t>
            </a:r>
            <a:r>
              <a:rPr lang="en-US" sz="2200" dirty="0" err="1">
                <a:solidFill>
                  <a:schemeClr val="accent6">
                    <a:lumMod val="50000"/>
                  </a:schemeClr>
                </a:solidFill>
              </a:rPr>
              <a:t>Schaudt</a:t>
            </a:r>
            <a:r>
              <a:rPr lang="en-US" sz="2200" dirty="0">
                <a:solidFill>
                  <a:schemeClr val="accent6">
                    <a:lumMod val="50000"/>
                  </a:schemeClr>
                </a:solidFill>
              </a:rPr>
              <a:t>, W. A., &amp; McLaughlin, S. </a:t>
            </a:r>
            <a:br>
              <a:rPr lang="en-US" dirty="0"/>
            </a:br>
            <a:br>
              <a:rPr lang="en-US" dirty="0"/>
            </a:br>
            <a:endParaRPr lang="en-US" dirty="0"/>
          </a:p>
        </p:txBody>
      </p:sp>
      <p:sp>
        <p:nvSpPr>
          <p:cNvPr id="3" name="Content Placeholder 2">
            <a:extLst>
              <a:ext uri="{FF2B5EF4-FFF2-40B4-BE49-F238E27FC236}">
                <a16:creationId xmlns:a16="http://schemas.microsoft.com/office/drawing/2014/main" id="{A905D35B-885C-F09B-112D-04143C8A2DBC}"/>
              </a:ext>
            </a:extLst>
          </p:cNvPr>
          <p:cNvSpPr>
            <a:spLocks noGrp="1"/>
          </p:cNvSpPr>
          <p:nvPr>
            <p:ph idx="1"/>
          </p:nvPr>
        </p:nvSpPr>
        <p:spPr>
          <a:xfrm>
            <a:off x="643859" y="2632658"/>
            <a:ext cx="10904282" cy="3584014"/>
          </a:xfrm>
        </p:spPr>
        <p:txBody>
          <a:bodyPr>
            <a:normAutofit/>
          </a:bodyPr>
          <a:lstStyle/>
          <a:p>
            <a:pPr marL="457200" indent="-457200">
              <a:lnSpc>
                <a:spcPct val="100000"/>
              </a:lnSpc>
            </a:pPr>
            <a:r>
              <a:rPr lang="en-US" sz="2400" dirty="0">
                <a:solidFill>
                  <a:schemeClr val="accent3">
                    <a:lumMod val="50000"/>
                  </a:schemeClr>
                </a:solidFill>
              </a:rPr>
              <a:t>Key Findings:</a:t>
            </a:r>
            <a:br>
              <a:rPr lang="en-US" dirty="0">
                <a:solidFill>
                  <a:schemeClr val="accent3">
                    <a:lumMod val="50000"/>
                  </a:schemeClr>
                </a:solidFill>
              </a:rPr>
            </a:br>
            <a:r>
              <a:rPr lang="en-US" dirty="0">
                <a:solidFill>
                  <a:schemeClr val="accent3">
                    <a:lumMod val="50000"/>
                  </a:schemeClr>
                </a:solidFill>
              </a:rPr>
              <a:t>- Glances to the HUD were faster than to the other displays when drivers obtained driving-related information (speed and direction). Overall task time was the same for all displays.</a:t>
            </a:r>
            <a:br>
              <a:rPr lang="en-US" dirty="0">
                <a:solidFill>
                  <a:schemeClr val="accent3">
                    <a:lumMod val="50000"/>
                  </a:schemeClr>
                </a:solidFill>
              </a:rPr>
            </a:br>
            <a:r>
              <a:rPr lang="en-US" dirty="0">
                <a:solidFill>
                  <a:schemeClr val="accent3">
                    <a:lumMod val="50000"/>
                  </a:schemeClr>
                </a:solidFill>
              </a:rPr>
              <a:t>- Drivers showed a tendency to glance at the HUD during samples of just driving</a:t>
            </a:r>
            <a:br>
              <a:rPr lang="en-US" dirty="0">
                <a:solidFill>
                  <a:schemeClr val="accent3">
                    <a:lumMod val="50000"/>
                  </a:schemeClr>
                </a:solidFill>
              </a:rPr>
            </a:br>
            <a:r>
              <a:rPr lang="en-US" dirty="0">
                <a:solidFill>
                  <a:schemeClr val="accent3">
                    <a:lumMod val="50000"/>
                  </a:schemeClr>
                </a:solidFill>
              </a:rPr>
              <a:t>(average glance duration was less than 2 seconds.)</a:t>
            </a:r>
            <a:br>
              <a:rPr lang="en-US" dirty="0">
                <a:solidFill>
                  <a:schemeClr val="accent3">
                    <a:lumMod val="50000"/>
                  </a:schemeClr>
                </a:solidFill>
              </a:rPr>
            </a:br>
            <a:r>
              <a:rPr lang="en-US" dirty="0">
                <a:solidFill>
                  <a:schemeClr val="accent3">
                    <a:lumMod val="50000"/>
                  </a:schemeClr>
                </a:solidFill>
              </a:rPr>
              <a:t>- When asked to read from the display, reaction times to the surprise event were equally</a:t>
            </a:r>
            <a:br>
              <a:rPr lang="en-US" dirty="0">
                <a:solidFill>
                  <a:schemeClr val="accent3">
                    <a:lumMod val="50000"/>
                  </a:schemeClr>
                </a:solidFill>
              </a:rPr>
            </a:br>
            <a:r>
              <a:rPr lang="en-US" dirty="0">
                <a:solidFill>
                  <a:schemeClr val="accent3">
                    <a:lumMod val="50000"/>
                  </a:schemeClr>
                </a:solidFill>
              </a:rPr>
              <a:t>slow when using the HUD as compared to other display conditions.</a:t>
            </a:r>
            <a:endParaRPr lang="en-US" sz="1800" dirty="0">
              <a:solidFill>
                <a:schemeClr val="accent3">
                  <a:lumMod val="50000"/>
                </a:schemeClr>
              </a:solidFill>
            </a:endParaRPr>
          </a:p>
        </p:txBody>
      </p:sp>
    </p:spTree>
    <p:extLst>
      <p:ext uri="{BB962C8B-B14F-4D97-AF65-F5344CB8AC3E}">
        <p14:creationId xmlns:p14="http://schemas.microsoft.com/office/powerpoint/2010/main" val="969068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F94ED-57BF-894B-4C74-33ED0CB4A6D1}"/>
              </a:ext>
            </a:extLst>
          </p:cNvPr>
          <p:cNvSpPr>
            <a:spLocks noGrp="1"/>
          </p:cNvSpPr>
          <p:nvPr>
            <p:ph type="title"/>
          </p:nvPr>
        </p:nvSpPr>
        <p:spPr/>
        <p:txBody>
          <a:bodyPr/>
          <a:lstStyle/>
          <a:p>
            <a:r>
              <a:rPr lang="en-US" dirty="0">
                <a:solidFill>
                  <a:schemeClr val="accent6">
                    <a:lumMod val="50000"/>
                  </a:schemeClr>
                </a:solidFill>
              </a:rPr>
              <a:t>References</a:t>
            </a:r>
          </a:p>
        </p:txBody>
      </p:sp>
      <p:sp>
        <p:nvSpPr>
          <p:cNvPr id="3" name="Content Placeholder 2">
            <a:extLst>
              <a:ext uri="{FF2B5EF4-FFF2-40B4-BE49-F238E27FC236}">
                <a16:creationId xmlns:a16="http://schemas.microsoft.com/office/drawing/2014/main" id="{BF3B86B9-CBE2-559B-0657-2814C5A6A585}"/>
              </a:ext>
            </a:extLst>
          </p:cNvPr>
          <p:cNvSpPr>
            <a:spLocks noGrp="1"/>
          </p:cNvSpPr>
          <p:nvPr>
            <p:ph idx="1"/>
          </p:nvPr>
        </p:nvSpPr>
        <p:spPr/>
        <p:txBody>
          <a:bodyPr>
            <a:normAutofit lnSpcReduction="10000"/>
          </a:bodyPr>
          <a:lstStyle/>
          <a:p>
            <a:r>
              <a:rPr lang="en-US" dirty="0">
                <a:effectLst/>
              </a:rPr>
              <a:t>Russell, S. M., </a:t>
            </a:r>
            <a:r>
              <a:rPr lang="en-US" dirty="0" err="1">
                <a:effectLst/>
              </a:rPr>
              <a:t>Radlbeck</a:t>
            </a:r>
            <a:r>
              <a:rPr lang="en-US" dirty="0">
                <a:effectLst/>
              </a:rPr>
              <a:t>, J., Atwood, J., </a:t>
            </a:r>
            <a:r>
              <a:rPr lang="en-US" dirty="0" err="1">
                <a:effectLst/>
              </a:rPr>
              <a:t>Schaudt</a:t>
            </a:r>
            <a:r>
              <a:rPr lang="en-US" dirty="0">
                <a:effectLst/>
              </a:rPr>
              <a:t>, W. A., McLaughlin, S. B., &amp; Institute, V. 	T. T. (2023, January 1). </a:t>
            </a:r>
            <a:r>
              <a:rPr lang="en-US" i="1" dirty="0">
                <a:effectLst/>
              </a:rPr>
              <a:t>Head-up displays and distraction potential</a:t>
            </a:r>
            <a:r>
              <a:rPr lang="en-US" dirty="0">
                <a:effectLst/>
              </a:rPr>
              <a:t>. Home Page. 	https://</a:t>
            </a:r>
            <a:r>
              <a:rPr lang="en-US" dirty="0" err="1">
                <a:effectLst/>
              </a:rPr>
              <a:t>doi.org</a:t>
            </a:r>
            <a:r>
              <a:rPr lang="en-US" dirty="0">
                <a:effectLst/>
              </a:rPr>
              <a:t>/10.21949/1530265  </a:t>
            </a:r>
          </a:p>
          <a:p>
            <a:endParaRPr lang="en-US" dirty="0">
              <a:hlinkClick r:id="rId2"/>
            </a:endParaRPr>
          </a:p>
          <a:p>
            <a:r>
              <a:rPr lang="en-US" dirty="0">
                <a:hlinkClick r:id="rId2"/>
              </a:rPr>
              <a:t>https://cyvision.com/</a:t>
            </a:r>
            <a:endParaRPr lang="en-US" dirty="0"/>
          </a:p>
          <a:p>
            <a:r>
              <a:rPr lang="en-US" dirty="0">
                <a:hlinkClick r:id="rId3"/>
              </a:rPr>
              <a:t>https://cyvision.com/technology/</a:t>
            </a:r>
            <a:r>
              <a:rPr lang="en-US" dirty="0"/>
              <a:t> </a:t>
            </a:r>
          </a:p>
          <a:p>
            <a:r>
              <a:rPr lang="en-US" dirty="0">
                <a:hlinkClick r:id="rId4"/>
              </a:rPr>
              <a:t>https://www.mbscottsdale.com/blog/how-to-use-mercedes-benz-head-up-display/</a:t>
            </a:r>
            <a:endParaRPr lang="en-US" dirty="0"/>
          </a:p>
          <a:p>
            <a:r>
              <a:rPr lang="en-US" dirty="0">
                <a:hlinkClick r:id="rId5"/>
              </a:rPr>
              <a:t>https://www.bmwblog.com/2024/01/28/new-bmw-head-up-display-5-series-2027-report/</a:t>
            </a:r>
            <a:r>
              <a:rPr lang="en-US" dirty="0"/>
              <a:t>  </a:t>
            </a:r>
          </a:p>
        </p:txBody>
      </p:sp>
    </p:spTree>
    <p:extLst>
      <p:ext uri="{BB962C8B-B14F-4D97-AF65-F5344CB8AC3E}">
        <p14:creationId xmlns:p14="http://schemas.microsoft.com/office/powerpoint/2010/main" val="541836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16AB5-36B5-72BC-EF71-08ED6A744EBA}"/>
              </a:ext>
            </a:extLst>
          </p:cNvPr>
          <p:cNvSpPr>
            <a:spLocks noGrp="1"/>
          </p:cNvSpPr>
          <p:nvPr>
            <p:ph type="title"/>
          </p:nvPr>
        </p:nvSpPr>
        <p:spPr/>
        <p:txBody>
          <a:bodyPr>
            <a:normAutofit/>
          </a:bodyPr>
          <a:lstStyle/>
          <a:p>
            <a:r>
              <a:rPr lang="en-US" sz="4000" dirty="0">
                <a:solidFill>
                  <a:schemeClr val="accent6">
                    <a:lumMod val="50000"/>
                  </a:schemeClr>
                </a:solidFill>
              </a:rPr>
              <a:t>CY Vision</a:t>
            </a:r>
          </a:p>
        </p:txBody>
      </p:sp>
      <p:sp>
        <p:nvSpPr>
          <p:cNvPr id="3" name="Content Placeholder 2">
            <a:extLst>
              <a:ext uri="{FF2B5EF4-FFF2-40B4-BE49-F238E27FC236}">
                <a16:creationId xmlns:a16="http://schemas.microsoft.com/office/drawing/2014/main" id="{2C2C90CC-FC91-781F-0336-109953036874}"/>
              </a:ext>
            </a:extLst>
          </p:cNvPr>
          <p:cNvSpPr>
            <a:spLocks noGrp="1"/>
          </p:cNvSpPr>
          <p:nvPr>
            <p:ph idx="1"/>
          </p:nvPr>
        </p:nvSpPr>
        <p:spPr>
          <a:xfrm>
            <a:off x="525717" y="2521885"/>
            <a:ext cx="10369591" cy="3878915"/>
          </a:xfrm>
        </p:spPr>
        <p:txBody>
          <a:bodyPr>
            <a:normAutofit lnSpcReduction="10000"/>
          </a:bodyPr>
          <a:lstStyle/>
          <a:p>
            <a:pPr marL="342900" indent="-342900">
              <a:buFont typeface="Arial" panose="020B0604020202020204" pitchFamily="34" charset="0"/>
              <a:buChar char="•"/>
            </a:pPr>
            <a:r>
              <a:rPr lang="en-US" sz="2800" dirty="0">
                <a:solidFill>
                  <a:schemeClr val="accent3">
                    <a:lumMod val="50000"/>
                  </a:schemeClr>
                </a:solidFill>
              </a:rPr>
              <a:t>Tech company based out of California</a:t>
            </a:r>
          </a:p>
          <a:p>
            <a:pPr marL="800100" lvl="2" indent="-342900">
              <a:buFont typeface="Arial" panose="020B0604020202020204" pitchFamily="34" charset="0"/>
              <a:buChar char="•"/>
            </a:pPr>
            <a:r>
              <a:rPr lang="en-US" sz="2400" dirty="0">
                <a:solidFill>
                  <a:schemeClr val="accent3">
                    <a:lumMod val="50000"/>
                  </a:schemeClr>
                </a:solidFill>
              </a:rPr>
              <a:t>Specializes in 3D displays</a:t>
            </a:r>
          </a:p>
          <a:p>
            <a:pPr marL="342900" indent="-342900">
              <a:buFont typeface="Arial" panose="020B0604020202020204" pitchFamily="34" charset="0"/>
              <a:buChar char="•"/>
            </a:pPr>
            <a:r>
              <a:rPr lang="en-US" sz="2800" dirty="0">
                <a:solidFill>
                  <a:schemeClr val="accent3">
                    <a:lumMod val="50000"/>
                  </a:schemeClr>
                </a:solidFill>
              </a:rPr>
              <a:t>Develops 3D display technology that delivers augmented reality experiences in vehicles that accounts for distractions, navigation, and other features</a:t>
            </a:r>
          </a:p>
          <a:p>
            <a:pPr marL="342900" indent="-342900">
              <a:buFont typeface="Arial" panose="020B0604020202020204" pitchFamily="34" charset="0"/>
              <a:buChar char="•"/>
            </a:pPr>
            <a:r>
              <a:rPr lang="en-US" sz="2800" dirty="0">
                <a:solidFill>
                  <a:schemeClr val="accent3">
                    <a:lumMod val="50000"/>
                  </a:schemeClr>
                </a:solidFill>
              </a:rPr>
              <a:t>Built for existing platforms and sensors</a:t>
            </a:r>
          </a:p>
          <a:p>
            <a:pPr marL="800100" lvl="2" indent="-342900">
              <a:buFont typeface="Arial" panose="020B0604020202020204" pitchFamily="34" charset="0"/>
              <a:buChar char="•"/>
            </a:pPr>
            <a:r>
              <a:rPr lang="en-US" sz="2400" dirty="0">
                <a:solidFill>
                  <a:schemeClr val="accent3">
                    <a:lumMod val="50000"/>
                  </a:schemeClr>
                </a:solidFill>
              </a:rPr>
              <a:t>Can adapt to different vehicle models and different ergonomic needs</a:t>
            </a:r>
          </a:p>
        </p:txBody>
      </p:sp>
    </p:spTree>
    <p:extLst>
      <p:ext uri="{BB962C8B-B14F-4D97-AF65-F5344CB8AC3E}">
        <p14:creationId xmlns:p14="http://schemas.microsoft.com/office/powerpoint/2010/main" val="1981862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54532C18-54C4-9C7B-2640-80AB2A419039}"/>
              </a:ext>
            </a:extLst>
          </p:cNvPr>
          <p:cNvSpPr>
            <a:spLocks noGrp="1"/>
          </p:cNvSpPr>
          <p:nvPr>
            <p:ph type="title"/>
          </p:nvPr>
        </p:nvSpPr>
        <p:spPr>
          <a:xfrm>
            <a:off x="530352" y="638176"/>
            <a:ext cx="4266544" cy="2861770"/>
          </a:xfrm>
        </p:spPr>
        <p:txBody>
          <a:bodyPr anchor="b">
            <a:normAutofit/>
          </a:bodyPr>
          <a:lstStyle/>
          <a:p>
            <a:r>
              <a:rPr lang="en-US" dirty="0">
                <a:solidFill>
                  <a:schemeClr val="accent6">
                    <a:lumMod val="50000"/>
                  </a:schemeClr>
                </a:solidFill>
              </a:rPr>
              <a:t>Current Driving Challenges</a:t>
            </a:r>
          </a:p>
        </p:txBody>
      </p:sp>
      <p:grpSp>
        <p:nvGrpSpPr>
          <p:cNvPr id="11" name="Graphic 78">
            <a:extLst>
              <a:ext uri="{FF2B5EF4-FFF2-40B4-BE49-F238E27FC236}">
                <a16:creationId xmlns:a16="http://schemas.microsoft.com/office/drawing/2014/main" id="{91868ACA-CC8C-4FA4-8E32-6DB1C7DA9E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695859"/>
            <a:ext cx="972241" cy="45718"/>
            <a:chOff x="4886325" y="3371754"/>
            <a:chExt cx="2418492" cy="113728"/>
          </a:xfrm>
          <a:solidFill>
            <a:schemeClr val="accent1"/>
          </a:solidFill>
        </p:grpSpPr>
        <p:sp>
          <p:nvSpPr>
            <p:cNvPr id="12" name="Graphic 78">
              <a:extLst>
                <a:ext uri="{FF2B5EF4-FFF2-40B4-BE49-F238E27FC236}">
                  <a16:creationId xmlns:a16="http://schemas.microsoft.com/office/drawing/2014/main" id="{7C343158-D3CD-4482-AAA0-375D2E666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3" name="Graphic 78">
              <a:extLst>
                <a:ext uri="{FF2B5EF4-FFF2-40B4-BE49-F238E27FC236}">
                  <a16:creationId xmlns:a16="http://schemas.microsoft.com/office/drawing/2014/main" id="{12BFE3E3-92EC-47DC-8E6A-6E77132C2D8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4" name="Graphic 78">
                <a:extLst>
                  <a:ext uri="{FF2B5EF4-FFF2-40B4-BE49-F238E27FC236}">
                    <a16:creationId xmlns:a16="http://schemas.microsoft.com/office/drawing/2014/main" id="{1F0F2188-9504-4EAD-A8A2-B1779FB86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 name="Graphic 78">
                <a:extLst>
                  <a:ext uri="{FF2B5EF4-FFF2-40B4-BE49-F238E27FC236}">
                    <a16:creationId xmlns:a16="http://schemas.microsoft.com/office/drawing/2014/main" id="{14602C7D-08A5-44A5-B005-E79603849E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 name="Graphic 78">
                <a:extLst>
                  <a:ext uri="{FF2B5EF4-FFF2-40B4-BE49-F238E27FC236}">
                    <a16:creationId xmlns:a16="http://schemas.microsoft.com/office/drawing/2014/main" id="{099F2E62-E605-487B-AC3C-11052444D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02A21D38-C00D-4E35-8B0F-3E63C4B37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graphicFrame>
        <p:nvGraphicFramePr>
          <p:cNvPr id="5" name="Content Placeholder 2">
            <a:extLst>
              <a:ext uri="{FF2B5EF4-FFF2-40B4-BE49-F238E27FC236}">
                <a16:creationId xmlns:a16="http://schemas.microsoft.com/office/drawing/2014/main" id="{09237E18-8C97-9D51-A62B-D5B2C8A7E29C}"/>
              </a:ext>
            </a:extLst>
          </p:cNvPr>
          <p:cNvGraphicFramePr>
            <a:graphicFrameLocks noGrp="1"/>
          </p:cNvGraphicFramePr>
          <p:nvPr>
            <p:ph idx="1"/>
            <p:extLst>
              <p:ext uri="{D42A27DB-BD31-4B8C-83A1-F6EECF244321}">
                <p14:modId xmlns:p14="http://schemas.microsoft.com/office/powerpoint/2010/main" val="2900557729"/>
              </p:ext>
            </p:extLst>
          </p:nvPr>
        </p:nvGraphicFramePr>
        <p:xfrm>
          <a:off x="5402620" y="497732"/>
          <a:ext cx="6151831" cy="6062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0802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1">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0"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61"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2"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3"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4"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5"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6"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4" name="Content Placeholder 3" descr="A close-up of a computer&#10;&#10;Description automatically generated">
            <a:extLst>
              <a:ext uri="{FF2B5EF4-FFF2-40B4-BE49-F238E27FC236}">
                <a16:creationId xmlns:a16="http://schemas.microsoft.com/office/drawing/2014/main" id="{68B208CE-3FFC-3D6A-BF9E-B2306838FD04}"/>
              </a:ext>
            </a:extLst>
          </p:cNvPr>
          <p:cNvPicPr>
            <a:picLocks noChangeAspect="1"/>
          </p:cNvPicPr>
          <p:nvPr/>
        </p:nvPicPr>
        <p:blipFill rotWithShape="1">
          <a:blip r:embed="rId2"/>
          <a:srcRect l="4250" r="-1" b="-1"/>
          <a:stretch/>
        </p:blipFill>
        <p:spPr>
          <a:xfrm>
            <a:off x="-87995" y="235006"/>
            <a:ext cx="6622989" cy="6622989"/>
          </a:xfrm>
          <a:prstGeom prst="rect">
            <a:avLst/>
          </a:prstGeom>
        </p:spPr>
      </p:pic>
      <p:sp>
        <p:nvSpPr>
          <p:cNvPr id="68" name="Freeform: Shape 67">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4951350"/>
            <a:ext cx="4292956" cy="1927671"/>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0" name="Group 69">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447993" y="5742897"/>
            <a:ext cx="886141" cy="802496"/>
            <a:chOff x="10948005" y="3272152"/>
            <a:chExt cx="868640" cy="786648"/>
          </a:xfrm>
          <a:solidFill>
            <a:schemeClr val="accent3">
              <a:lumMod val="60000"/>
              <a:lumOff val="40000"/>
            </a:schemeClr>
          </a:solidFill>
        </p:grpSpPr>
        <p:sp>
          <p:nvSpPr>
            <p:cNvPr id="71" name="Freeform: Shape 70">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2" name="Freeform: Shape 71">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3" name="Freeform: Shape 72">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4"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5"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6"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itle 1">
            <a:extLst>
              <a:ext uri="{FF2B5EF4-FFF2-40B4-BE49-F238E27FC236}">
                <a16:creationId xmlns:a16="http://schemas.microsoft.com/office/drawing/2014/main" id="{86B53E48-FAF6-2DAE-7850-2AE299978427}"/>
              </a:ext>
            </a:extLst>
          </p:cNvPr>
          <p:cNvSpPr>
            <a:spLocks noGrp="1"/>
          </p:cNvSpPr>
          <p:nvPr>
            <p:ph type="title"/>
          </p:nvPr>
        </p:nvSpPr>
        <p:spPr>
          <a:xfrm>
            <a:off x="7565932" y="1127416"/>
            <a:ext cx="4299142" cy="1558467"/>
          </a:xfrm>
        </p:spPr>
        <p:txBody>
          <a:bodyPr>
            <a:normAutofit fontScale="90000"/>
          </a:bodyPr>
          <a:lstStyle/>
          <a:p>
            <a:pPr algn="ctr"/>
            <a:r>
              <a:rPr lang="en-US" dirty="0">
                <a:solidFill>
                  <a:srgbClr val="E5EFEF"/>
                </a:solidFill>
              </a:rPr>
              <a:t>Safe and Engaging Visual Experiences</a:t>
            </a:r>
          </a:p>
        </p:txBody>
      </p:sp>
    </p:spTree>
    <p:extLst>
      <p:ext uri="{BB962C8B-B14F-4D97-AF65-F5344CB8AC3E}">
        <p14:creationId xmlns:p14="http://schemas.microsoft.com/office/powerpoint/2010/main" val="3095646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7" name="Freeform: Shape 66">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ABF1BB5-A58B-28D7-93C9-81503DD2E1F2}"/>
              </a:ext>
            </a:extLst>
          </p:cNvPr>
          <p:cNvSpPr>
            <a:spLocks noGrp="1"/>
          </p:cNvSpPr>
          <p:nvPr>
            <p:ph type="title"/>
          </p:nvPr>
        </p:nvSpPr>
        <p:spPr>
          <a:xfrm>
            <a:off x="525717" y="787068"/>
            <a:ext cx="10077557" cy="1325563"/>
          </a:xfrm>
        </p:spPr>
        <p:txBody>
          <a:bodyPr>
            <a:normAutofit/>
          </a:bodyPr>
          <a:lstStyle/>
          <a:p>
            <a:r>
              <a:rPr lang="en-US" dirty="0">
                <a:solidFill>
                  <a:schemeClr val="accent6">
                    <a:lumMod val="50000"/>
                  </a:schemeClr>
                </a:solidFill>
              </a:rPr>
              <a:t>Display Features</a:t>
            </a:r>
          </a:p>
        </p:txBody>
      </p:sp>
      <p:grpSp>
        <p:nvGrpSpPr>
          <p:cNvPr id="69" name="Graphic 78">
            <a:extLst>
              <a:ext uri="{FF2B5EF4-FFF2-40B4-BE49-F238E27FC236}">
                <a16:creationId xmlns:a16="http://schemas.microsoft.com/office/drawing/2014/main" id="{C13D619A-1417-41F6-AB84-3DA81D94BD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2345718"/>
            <a:ext cx="972241" cy="45718"/>
            <a:chOff x="4886325" y="3371754"/>
            <a:chExt cx="2418492" cy="113728"/>
          </a:xfrm>
          <a:solidFill>
            <a:schemeClr val="accent1"/>
          </a:solidFill>
        </p:grpSpPr>
        <p:sp>
          <p:nvSpPr>
            <p:cNvPr id="70" name="Graphic 78">
              <a:extLst>
                <a:ext uri="{FF2B5EF4-FFF2-40B4-BE49-F238E27FC236}">
                  <a16:creationId xmlns:a16="http://schemas.microsoft.com/office/drawing/2014/main" id="{ABA075C2-6990-484C-907A-08DB4DF5A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1" name="Graphic 78">
              <a:extLst>
                <a:ext uri="{FF2B5EF4-FFF2-40B4-BE49-F238E27FC236}">
                  <a16:creationId xmlns:a16="http://schemas.microsoft.com/office/drawing/2014/main" id="{EC9D29F2-21D6-461F-8BD7-533101D86CE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2" name="Graphic 78">
                <a:extLst>
                  <a:ext uri="{FF2B5EF4-FFF2-40B4-BE49-F238E27FC236}">
                    <a16:creationId xmlns:a16="http://schemas.microsoft.com/office/drawing/2014/main" id="{F1CB2E23-919F-4FDA-9880-7AEF61BF3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3" name="Graphic 78">
                <a:extLst>
                  <a:ext uri="{FF2B5EF4-FFF2-40B4-BE49-F238E27FC236}">
                    <a16:creationId xmlns:a16="http://schemas.microsoft.com/office/drawing/2014/main" id="{2BBC6B41-7E8B-40C0-8289-6918BCA68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4" name="Graphic 78">
                <a:extLst>
                  <a:ext uri="{FF2B5EF4-FFF2-40B4-BE49-F238E27FC236}">
                    <a16:creationId xmlns:a16="http://schemas.microsoft.com/office/drawing/2014/main" id="{67E04027-1EC8-4CBE-A4D2-F09F6AF0E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5" name="Graphic 78">
                <a:extLst>
                  <a:ext uri="{FF2B5EF4-FFF2-40B4-BE49-F238E27FC236}">
                    <a16:creationId xmlns:a16="http://schemas.microsoft.com/office/drawing/2014/main" id="{5EC8762A-B2EC-4710-9F10-B93BE2075E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77" name="Freeform: Shape 76">
            <a:extLst>
              <a:ext uri="{FF2B5EF4-FFF2-40B4-BE49-F238E27FC236}">
                <a16:creationId xmlns:a16="http://schemas.microsoft.com/office/drawing/2014/main" id="{D5B4F0F5-BE58-4EC0-B650-A71A0743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9" name="Group 78">
            <a:extLst>
              <a:ext uri="{FF2B5EF4-FFF2-40B4-BE49-F238E27FC236}">
                <a16:creationId xmlns:a16="http://schemas.microsoft.com/office/drawing/2014/main" id="{E700C1F5-B637-45FE-96CC-270D263A59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80" name="Freeform: Shape 79">
              <a:extLst>
                <a:ext uri="{FF2B5EF4-FFF2-40B4-BE49-F238E27FC236}">
                  <a16:creationId xmlns:a16="http://schemas.microsoft.com/office/drawing/2014/main" id="{83DA22C9-3830-4323-9087-6D7C1E6AA3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1" name="Freeform: Shape 80">
              <a:extLst>
                <a:ext uri="{FF2B5EF4-FFF2-40B4-BE49-F238E27FC236}">
                  <a16:creationId xmlns:a16="http://schemas.microsoft.com/office/drawing/2014/main" id="{A5AC4DA9-FD16-4055-8D2D-95D615C03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2" name="Freeform: Shape 81">
              <a:extLst>
                <a:ext uri="{FF2B5EF4-FFF2-40B4-BE49-F238E27FC236}">
                  <a16:creationId xmlns:a16="http://schemas.microsoft.com/office/drawing/2014/main" id="{8BA7D58E-9AB5-4B54-A635-2E86BEC7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83" name="Graphic 12">
              <a:extLst>
                <a:ext uri="{FF2B5EF4-FFF2-40B4-BE49-F238E27FC236}">
                  <a16:creationId xmlns:a16="http://schemas.microsoft.com/office/drawing/2014/main" id="{B7D72779-BBD2-4D64-B6B1-E052E227E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84" name="Graphic 15">
              <a:extLst>
                <a:ext uri="{FF2B5EF4-FFF2-40B4-BE49-F238E27FC236}">
                  <a16:creationId xmlns:a16="http://schemas.microsoft.com/office/drawing/2014/main" id="{569BD34C-BFEF-4FB1-A094-2D9E687CD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5" name="Graphic 15">
              <a:extLst>
                <a:ext uri="{FF2B5EF4-FFF2-40B4-BE49-F238E27FC236}">
                  <a16:creationId xmlns:a16="http://schemas.microsoft.com/office/drawing/2014/main" id="{DC258A66-ED52-4FA3-96CE-7932E91F5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BEC6A48C-21EF-4485-9836-044550003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61" name="Content Placeholder 5">
            <a:extLst>
              <a:ext uri="{FF2B5EF4-FFF2-40B4-BE49-F238E27FC236}">
                <a16:creationId xmlns:a16="http://schemas.microsoft.com/office/drawing/2014/main" id="{77EFD0C3-6C3A-E351-FE65-CF789018A508}"/>
              </a:ext>
            </a:extLst>
          </p:cNvPr>
          <p:cNvGraphicFramePr>
            <a:graphicFrameLocks noGrp="1"/>
          </p:cNvGraphicFramePr>
          <p:nvPr>
            <p:ph idx="1"/>
            <p:extLst>
              <p:ext uri="{D42A27DB-BD31-4B8C-83A1-F6EECF244321}">
                <p14:modId xmlns:p14="http://schemas.microsoft.com/office/powerpoint/2010/main" val="184057480"/>
              </p:ext>
            </p:extLst>
          </p:nvPr>
        </p:nvGraphicFramePr>
        <p:xfrm>
          <a:off x="525462" y="2522537"/>
          <a:ext cx="10163635" cy="3680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1985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11C783F-9B24-BEF4-0504-000318C0FE7C}"/>
              </a:ext>
            </a:extLst>
          </p:cNvPr>
          <p:cNvSpPr>
            <a:spLocks noGrp="1"/>
          </p:cNvSpPr>
          <p:nvPr>
            <p:ph type="title"/>
          </p:nvPr>
        </p:nvSpPr>
        <p:spPr>
          <a:xfrm>
            <a:off x="525717" y="696952"/>
            <a:ext cx="10077196" cy="821794"/>
          </a:xfrm>
        </p:spPr>
        <p:txBody>
          <a:bodyPr>
            <a:normAutofit/>
          </a:bodyPr>
          <a:lstStyle/>
          <a:p>
            <a:r>
              <a:rPr lang="en-US" dirty="0">
                <a:solidFill>
                  <a:schemeClr val="accent6">
                    <a:lumMod val="50000"/>
                  </a:schemeClr>
                </a:solidFill>
              </a:rPr>
              <a:t>Benefits</a:t>
            </a:r>
          </a:p>
        </p:txBody>
      </p:sp>
      <p:grpSp>
        <p:nvGrpSpPr>
          <p:cNvPr id="37" name="Graphic 78">
            <a:extLst>
              <a:ext uri="{FF2B5EF4-FFF2-40B4-BE49-F238E27FC236}">
                <a16:creationId xmlns:a16="http://schemas.microsoft.com/office/drawing/2014/main" id="{BC3D4A83-1EFA-4B2C-B330-849E35895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67" name="Graphic 78">
              <a:extLst>
                <a:ext uri="{FF2B5EF4-FFF2-40B4-BE49-F238E27FC236}">
                  <a16:creationId xmlns:a16="http://schemas.microsoft.com/office/drawing/2014/main" id="{3508E11F-ACA4-405C-A9FA-2577500EA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9" name="Graphic 78">
              <a:extLst>
                <a:ext uri="{FF2B5EF4-FFF2-40B4-BE49-F238E27FC236}">
                  <a16:creationId xmlns:a16="http://schemas.microsoft.com/office/drawing/2014/main" id="{82B1CDA4-B2EA-4968-8276-0552D6D744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0" name="Graphic 78">
                <a:extLst>
                  <a:ext uri="{FF2B5EF4-FFF2-40B4-BE49-F238E27FC236}">
                    <a16:creationId xmlns:a16="http://schemas.microsoft.com/office/drawing/2014/main" id="{F4337472-CDEB-4AFE-BBB9-5A11CA470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8" name="Graphic 78">
                <a:extLst>
                  <a:ext uri="{FF2B5EF4-FFF2-40B4-BE49-F238E27FC236}">
                    <a16:creationId xmlns:a16="http://schemas.microsoft.com/office/drawing/2014/main" id="{6CD67A6D-EAE7-4891-ACC9-4AC0CCF44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2" name="Graphic 78">
                <a:extLst>
                  <a:ext uri="{FF2B5EF4-FFF2-40B4-BE49-F238E27FC236}">
                    <a16:creationId xmlns:a16="http://schemas.microsoft.com/office/drawing/2014/main" id="{F1769489-D4BC-4B3B-9E23-87FCFDAB4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3" name="Graphic 78">
                <a:extLst>
                  <a:ext uri="{FF2B5EF4-FFF2-40B4-BE49-F238E27FC236}">
                    <a16:creationId xmlns:a16="http://schemas.microsoft.com/office/drawing/2014/main" id="{13E13021-8923-4A4D-84FA-DA886E292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5" name="Freeform: Shape 44">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31" name="Content Placeholder 2">
            <a:extLst>
              <a:ext uri="{FF2B5EF4-FFF2-40B4-BE49-F238E27FC236}">
                <a16:creationId xmlns:a16="http://schemas.microsoft.com/office/drawing/2014/main" id="{E814D5A6-C631-1803-C4A4-596E590995A0}"/>
              </a:ext>
            </a:extLst>
          </p:cNvPr>
          <p:cNvGraphicFramePr>
            <a:graphicFrameLocks noGrp="1"/>
          </p:cNvGraphicFramePr>
          <p:nvPr>
            <p:ph idx="1"/>
            <p:extLst>
              <p:ext uri="{D42A27DB-BD31-4B8C-83A1-F6EECF244321}">
                <p14:modId xmlns:p14="http://schemas.microsoft.com/office/powerpoint/2010/main" val="2898800495"/>
              </p:ext>
            </p:extLst>
          </p:nvPr>
        </p:nvGraphicFramePr>
        <p:xfrm>
          <a:off x="239547" y="1446284"/>
          <a:ext cx="11712906" cy="4407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195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3" name="Freeform: Shape 1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3" name="Rectangle 22">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Picture 4" descr="Cars on the road with cars on it&#10;&#10;Description automatically generated">
            <a:extLst>
              <a:ext uri="{FF2B5EF4-FFF2-40B4-BE49-F238E27FC236}">
                <a16:creationId xmlns:a16="http://schemas.microsoft.com/office/drawing/2014/main" id="{AA9A6B64-6EDD-85BB-FB89-A73E481872F4}"/>
              </a:ext>
            </a:extLst>
          </p:cNvPr>
          <p:cNvPicPr>
            <a:picLocks noChangeAspect="1"/>
          </p:cNvPicPr>
          <p:nvPr/>
        </p:nvPicPr>
        <p:blipFill rotWithShape="1">
          <a:blip r:embed="rId3"/>
          <a:srcRect l="13174" r="4603" b="-1"/>
          <a:stretch/>
        </p:blipFill>
        <p:spPr>
          <a:xfrm>
            <a:off x="20" y="10"/>
            <a:ext cx="12191980" cy="6857990"/>
          </a:xfrm>
          <a:prstGeom prst="rect">
            <a:avLst/>
          </a:prstGeom>
        </p:spPr>
      </p:pic>
    </p:spTree>
    <p:extLst>
      <p:ext uri="{BB962C8B-B14F-4D97-AF65-F5344CB8AC3E}">
        <p14:creationId xmlns:p14="http://schemas.microsoft.com/office/powerpoint/2010/main" val="799627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2" name="Rectangle 21">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descr="A street with cars and people on it&#10;&#10;Description automatically generated">
            <a:extLst>
              <a:ext uri="{FF2B5EF4-FFF2-40B4-BE49-F238E27FC236}">
                <a16:creationId xmlns:a16="http://schemas.microsoft.com/office/drawing/2014/main" id="{29FC3DD8-6630-AAEC-1E0B-54BA8EC49FD4}"/>
              </a:ext>
            </a:extLst>
          </p:cNvPr>
          <p:cNvPicPr>
            <a:picLocks noChangeAspect="1"/>
          </p:cNvPicPr>
          <p:nvPr/>
        </p:nvPicPr>
        <p:blipFill rotWithShape="1">
          <a:blip r:embed="rId2"/>
          <a:srcRect l="15555" r="1" b="1"/>
          <a:stretch/>
        </p:blipFill>
        <p:spPr>
          <a:xfrm>
            <a:off x="20" y="10"/>
            <a:ext cx="12191980" cy="6857990"/>
          </a:xfrm>
          <a:prstGeom prst="rect">
            <a:avLst/>
          </a:prstGeom>
        </p:spPr>
      </p:pic>
    </p:spTree>
    <p:extLst>
      <p:ext uri="{BB962C8B-B14F-4D97-AF65-F5344CB8AC3E}">
        <p14:creationId xmlns:p14="http://schemas.microsoft.com/office/powerpoint/2010/main" val="2861336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2" name="Freeform: Shape 11">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 name="Freeform: Shape 12">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Freeform: Shape 19">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2" name="Rectangle 21">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3" descr="A street with cars and buildings&#10;&#10;Description automatically generated">
            <a:extLst>
              <a:ext uri="{FF2B5EF4-FFF2-40B4-BE49-F238E27FC236}">
                <a16:creationId xmlns:a16="http://schemas.microsoft.com/office/drawing/2014/main" id="{5ED3B196-6451-9E52-74AD-4949BE045885}"/>
              </a:ext>
            </a:extLst>
          </p:cNvPr>
          <p:cNvPicPr>
            <a:picLocks noChangeAspect="1"/>
          </p:cNvPicPr>
          <p:nvPr/>
        </p:nvPicPr>
        <p:blipFill rotWithShape="1">
          <a:blip r:embed="rId2"/>
          <a:srcRect l="8276" t="4615" r="4169"/>
          <a:stretch/>
        </p:blipFill>
        <p:spPr>
          <a:xfrm>
            <a:off x="20" y="0"/>
            <a:ext cx="12191980" cy="6858000"/>
          </a:xfrm>
          <a:prstGeom prst="rect">
            <a:avLst/>
          </a:prstGeom>
        </p:spPr>
      </p:pic>
    </p:spTree>
    <p:extLst>
      <p:ext uri="{BB962C8B-B14F-4D97-AF65-F5344CB8AC3E}">
        <p14:creationId xmlns:p14="http://schemas.microsoft.com/office/powerpoint/2010/main" val="677636271"/>
      </p:ext>
    </p:extLst>
  </p:cSld>
  <p:clrMapOvr>
    <a:masterClrMapping/>
  </p:clrMapOvr>
</p:sld>
</file>

<file path=ppt/theme/theme1.xml><?xml version="1.0" encoding="utf-8"?>
<a:theme xmlns:a="http://schemas.openxmlformats.org/drawingml/2006/main" name="RocaVTI">
  <a:themeElements>
    <a:clrScheme name="AnalogousFromLightSeedRightStep">
      <a:dk1>
        <a:srgbClr val="000000"/>
      </a:dk1>
      <a:lt1>
        <a:srgbClr val="FFFFFF"/>
      </a:lt1>
      <a:dk2>
        <a:srgbClr val="243341"/>
      </a:dk2>
      <a:lt2>
        <a:srgbClr val="E8E2E7"/>
      </a:lt2>
      <a:accent1>
        <a:srgbClr val="7DAD88"/>
      </a:accent1>
      <a:accent2>
        <a:srgbClr val="6FAC96"/>
      </a:accent2>
      <a:accent3>
        <a:srgbClr val="7DA9AC"/>
      </a:accent3>
      <a:accent4>
        <a:srgbClr val="7B9EBE"/>
      </a:accent4>
      <a:accent5>
        <a:srgbClr val="9399CA"/>
      </a:accent5>
      <a:accent6>
        <a:srgbClr val="8F7BBE"/>
      </a:accent6>
      <a:hlink>
        <a:srgbClr val="AE699F"/>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1420</TotalTime>
  <Words>1678</Words>
  <Application>Microsoft Macintosh PowerPoint</Application>
  <PresentationFormat>Widescreen</PresentationFormat>
  <Paragraphs>151</Paragraphs>
  <Slides>19</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Aptos</vt:lpstr>
      <vt:lpstr>Arial</vt:lpstr>
      <vt:lpstr>Avenir Next LT Pro</vt:lpstr>
      <vt:lpstr>Avenir Next LT Pro Light</vt:lpstr>
      <vt:lpstr>Georgia Pro Semibold</vt:lpstr>
      <vt:lpstr>Hind</vt:lpstr>
      <vt:lpstr>Söhne</vt:lpstr>
      <vt:lpstr>Times New Roman</vt:lpstr>
      <vt:lpstr>RocaVTI</vt:lpstr>
      <vt:lpstr>3D Augmented Reality Head Up Display in Vehicles</vt:lpstr>
      <vt:lpstr>CY Vision</vt:lpstr>
      <vt:lpstr>Current Driving Challenges</vt:lpstr>
      <vt:lpstr>Safe and Engaging Visual Experiences</vt:lpstr>
      <vt:lpstr>Display Features</vt:lpstr>
      <vt:lpstr>Benefits</vt:lpstr>
      <vt:lpstr>PowerPoint Presentation</vt:lpstr>
      <vt:lpstr>PowerPoint Presentation</vt:lpstr>
      <vt:lpstr>PowerPoint Presentation</vt:lpstr>
      <vt:lpstr>PowerPoint Presentation</vt:lpstr>
      <vt:lpstr>Current AR Head Up Displays</vt:lpstr>
      <vt:lpstr>Mercedes-Benz User Experience (MBUX) 2024</vt:lpstr>
      <vt:lpstr>BMW 2024</vt:lpstr>
      <vt:lpstr>Can Head-Up Displays Create More Distraction? </vt:lpstr>
      <vt:lpstr>Potential Downsides to HUD</vt:lpstr>
      <vt:lpstr>Head-Up Displays and Distraction Potential Russell, S., Radlbeck, J., Atwood, J., Schaudt, W. A., &amp; McLaughlin, S.   </vt:lpstr>
      <vt:lpstr>Head-Up Displays and Distraction Potential Russell, S., Radlbeck, J., Atwood, J., Schaudt, W. A., &amp; McLaughlin, S.   </vt:lpstr>
      <vt:lpstr>Head-Up Displays and Distraction Potential Russell, S., Radlbeck, J., Atwood, J., Schaudt, W. A., &amp; McLaughlin, S.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Schultz, Sydney</dc:creator>
  <cp:lastModifiedBy>Schultz, Sydney</cp:lastModifiedBy>
  <cp:revision>10</cp:revision>
  <dcterms:created xsi:type="dcterms:W3CDTF">2024-04-01T19:11:20Z</dcterms:created>
  <dcterms:modified xsi:type="dcterms:W3CDTF">2024-04-02T18:52:14Z</dcterms:modified>
</cp:coreProperties>
</file>